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0" r:id="rId12"/>
    <p:sldId id="269" r:id="rId13"/>
    <p:sldId id="270" r:id="rId14"/>
    <p:sldId id="271" r:id="rId15"/>
    <p:sldId id="272" r:id="rId16"/>
    <p:sldId id="273" r:id="rId17"/>
    <p:sldId id="261" r:id="rId18"/>
    <p:sldId id="275" r:id="rId19"/>
    <p:sldId id="274" r:id="rId20"/>
    <p:sldId id="276" r:id="rId21"/>
    <p:sldId id="277" r:id="rId22"/>
    <p:sldId id="278" r:id="rId23"/>
    <p:sldId id="279" r:id="rId24"/>
    <p:sldId id="262" r:id="rId25"/>
    <p:sldId id="280" r:id="rId26"/>
    <p:sldId id="281" r:id="rId27"/>
    <p:sldId id="282" r:id="rId28"/>
    <p:sldId id="283" r:id="rId29"/>
    <p:sldId id="284" r:id="rId30"/>
    <p:sldId id="286" r:id="rId31"/>
    <p:sldId id="293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75"/>
    <p:restoredTop sz="94653"/>
  </p:normalViewPr>
  <p:slideViewPr>
    <p:cSldViewPr snapToGrid="0" snapToObjects="1">
      <p:cViewPr varScale="1">
        <p:scale>
          <a:sx n="113" d="100"/>
          <a:sy n="113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825B6-E86E-6148-BBCD-E41BE906B8E1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D435A-4B0D-AD4E-8624-3ED633956D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065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712B482-97E7-5A47-8A55-BD8744EBE065}" type="datetimeFigureOut">
              <a:rPr kumimoji="1" lang="zh-CN" altLang="en-US" smtClean="0"/>
              <a:t>2017/9/21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950C713-28EF-DE48-BF53-D092D57903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40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cdlite/flux-standard-ac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s://juejin.im/entry/5815876c8ac247004fb6d132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n.redux.js.org/docs/advanced/Middleware.html" TargetMode="External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s6.ruanyifeng.com/#docs/generator" TargetMode="External"/><Relationship Id="rId4" Type="http://schemas.openxmlformats.org/officeDocument/2006/relationships/hyperlink" Target="http://leonshi.com/redux-saga-in-chinese/docs/api/index.html#effect-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hyperlink" Target="http://babeljs.io/docs/plugins/transform-object-rest-spread/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hyperlink" Target="https://segmentfault.com/a/1190000003910357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www.ruanyifeng.com/blog/2016/01/flu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61031" y="1589363"/>
            <a:ext cx="7197726" cy="2421464"/>
          </a:xfrm>
        </p:spPr>
        <p:txBody>
          <a:bodyPr anchor="ctr"/>
          <a:lstStyle/>
          <a:p>
            <a:pPr algn="ctr"/>
            <a:r>
              <a:rPr kumimoji="1" lang="en-US" altLang="zh-CN" dirty="0" smtClean="0"/>
              <a:t>redux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62399" y="4524434"/>
            <a:ext cx="7197726" cy="1405467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             状态管理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主讲人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Baoman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04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8834173" cy="1636776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Redux</a:t>
            </a:r>
            <a:r>
              <a:rPr kumimoji="1" lang="zh-CN" altLang="en-US" sz="3600" dirty="0" smtClean="0"/>
              <a:t>三大原则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6" y="5912384"/>
            <a:ext cx="713112" cy="5648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2975" y="6010138"/>
            <a:ext cx="18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86296" y="2386940"/>
            <a:ext cx="7778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单一数据源：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整个应用的 </a:t>
            </a:r>
            <a:r>
              <a:rPr kumimoji="1" lang="en-US" altLang="zh-CN" dirty="0" smtClean="0"/>
              <a:t>state </a:t>
            </a:r>
            <a:r>
              <a:rPr kumimoji="1" lang="zh-CN" altLang="en-US" dirty="0" smtClean="0"/>
              <a:t>被储存在一棵 </a:t>
            </a:r>
            <a:r>
              <a:rPr kumimoji="1" lang="en-US" altLang="zh-CN" dirty="0" smtClean="0"/>
              <a:t>object tree </a:t>
            </a:r>
            <a:r>
              <a:rPr kumimoji="1" lang="zh-CN" altLang="en-US" dirty="0" smtClean="0"/>
              <a:t>中，并且这个 </a:t>
            </a:r>
            <a:r>
              <a:rPr kumimoji="1" lang="en-US" altLang="zh-CN" dirty="0" smtClean="0"/>
              <a:t>object tree </a:t>
            </a:r>
            <a:r>
              <a:rPr kumimoji="1" lang="zh-CN" altLang="en-US" dirty="0" smtClean="0"/>
              <a:t>只存在于唯一一个 </a:t>
            </a:r>
            <a:r>
              <a:rPr kumimoji="1" lang="en-US" altLang="zh-CN" dirty="0" smtClean="0"/>
              <a:t>store </a:t>
            </a:r>
            <a:r>
              <a:rPr kumimoji="1" lang="zh-CN" altLang="en-US" dirty="0" smtClean="0"/>
              <a:t>中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状态是只读：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唯一改变 </a:t>
            </a:r>
            <a:r>
              <a:rPr kumimoji="1" lang="en-US" altLang="zh-CN" dirty="0" smtClean="0"/>
              <a:t>state </a:t>
            </a:r>
            <a:r>
              <a:rPr kumimoji="1" lang="zh-CN" altLang="en-US" dirty="0" smtClean="0"/>
              <a:t>的方法就是触发 </a:t>
            </a:r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action </a:t>
            </a:r>
            <a:r>
              <a:rPr kumimoji="1" lang="zh-CN" altLang="en-US" dirty="0" smtClean="0"/>
              <a:t>是一个用于描述已发生事件的普通对象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状态修改均由纯函数完成：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为了描述 </a:t>
            </a:r>
            <a:r>
              <a:rPr kumimoji="1" lang="en-US" altLang="zh-CN" dirty="0" smtClean="0"/>
              <a:t>action </a:t>
            </a:r>
            <a:r>
              <a:rPr kumimoji="1" lang="zh-CN" altLang="en-US" dirty="0" smtClean="0"/>
              <a:t>如何改变 </a:t>
            </a:r>
            <a:r>
              <a:rPr kumimoji="1" lang="en-US" altLang="zh-CN" dirty="0" smtClean="0"/>
              <a:t>state tree </a:t>
            </a:r>
            <a:r>
              <a:rPr kumimoji="1" lang="zh-CN" altLang="en-US" dirty="0" smtClean="0"/>
              <a:t>，你需要编写 </a:t>
            </a:r>
            <a:r>
              <a:rPr kumimoji="1" lang="en-US" altLang="zh-CN" dirty="0" smtClean="0"/>
              <a:t>reducers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7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087368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chapter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  基础教程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7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9" y="484633"/>
            <a:ext cx="2302744" cy="1023534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Action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3787" y="1626920"/>
            <a:ext cx="6543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Action </a:t>
            </a:r>
            <a:r>
              <a:rPr lang="zh-CN" altLang="en-US" dirty="0"/>
              <a:t>就是 </a:t>
            </a:r>
            <a:r>
              <a:rPr lang="en-US" altLang="zh-CN" dirty="0"/>
              <a:t>View </a:t>
            </a:r>
            <a:r>
              <a:rPr lang="zh-CN" altLang="en-US" dirty="0"/>
              <a:t>发出的通知，表示 </a:t>
            </a:r>
            <a:r>
              <a:rPr lang="en-US" altLang="zh-CN" dirty="0"/>
              <a:t>State </a:t>
            </a:r>
            <a:r>
              <a:rPr lang="zh-CN" altLang="en-US" dirty="0"/>
              <a:t>应该要发生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</a:t>
            </a:r>
            <a:r>
              <a:rPr kumimoji="1"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属性是必须的，其他的可以随意，推荐可以参照如下</a:t>
            </a:r>
            <a:r>
              <a:rPr kumimoji="1"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规范</a:t>
            </a:r>
            <a:endParaRPr kumimoji="1" lang="en-US" altLang="zh-CN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kumimoji="1"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2" y="3599145"/>
            <a:ext cx="3822700" cy="1117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062" y="2906995"/>
            <a:ext cx="4368800" cy="25019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545777" y="3883231"/>
            <a:ext cx="950026" cy="274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92338" y="3236900"/>
            <a:ext cx="105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creator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6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9" y="484633"/>
            <a:ext cx="2302744" cy="1023534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reducer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55" y="2155372"/>
            <a:ext cx="4648200" cy="457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4954" y="1508167"/>
            <a:ext cx="48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rgbClr val="FF0000"/>
                </a:solidFill>
              </a:rPr>
              <a:t>纯函数，</a:t>
            </a:r>
            <a:r>
              <a:rPr kumimoji="1" lang="zh-CN" altLang="en-US" smtClean="0"/>
              <a:t>根据</a:t>
            </a:r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，指明</a:t>
            </a:r>
            <a:r>
              <a:rPr kumimoji="1" lang="en-US" altLang="zh-CN" dirty="0" smtClean="0"/>
              <a:t>state</a:t>
            </a:r>
            <a:r>
              <a:rPr kumimoji="1" lang="zh-CN" altLang="en-US" dirty="0" smtClean="0"/>
              <a:t>如何变化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94312" y="4263242"/>
            <a:ext cx="4049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修改传入参数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执行有副作用的操作，如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和路由跳转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调用非纯函数，如</a:t>
            </a:r>
            <a:r>
              <a:rPr kumimoji="1" lang="en-US" altLang="zh-CN" dirty="0" err="1" smtClean="0"/>
              <a:t>Date.now</a:t>
            </a:r>
            <a:r>
              <a:rPr kumimoji="1" lang="en-US" altLang="zh-CN" dirty="0" smtClean="0"/>
              <a:t>(),</a:t>
            </a:r>
            <a:r>
              <a:rPr kumimoji="1" lang="en-US" altLang="zh-CN" dirty="0" err="1" smtClean="0"/>
              <a:t>Math.random</a:t>
            </a:r>
            <a:r>
              <a:rPr kumimoji="1" lang="en-US" altLang="zh-CN" dirty="0" smtClean="0"/>
              <a:t>()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12" y="3340339"/>
            <a:ext cx="725797" cy="69727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315688" y="3515096"/>
            <a:ext cx="22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以下操作被禁止</a:t>
            </a:r>
            <a:endParaRPr kumimoji="1"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649" y="3149770"/>
            <a:ext cx="5626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3"/>
            <a:ext cx="3739657" cy="1023534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mtClean="0"/>
              <a:t>拆分</a:t>
            </a:r>
            <a:r>
              <a:rPr kumimoji="1" lang="en-US" altLang="zh-CN" dirty="0" smtClean="0"/>
              <a:t>reducer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18704" y="1935678"/>
            <a:ext cx="4137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提供了</a:t>
            </a:r>
            <a:r>
              <a:rPr kumimoji="1" lang="en-US" altLang="zh-CN" dirty="0" err="1" smtClean="0"/>
              <a:t>combineReducer</a:t>
            </a:r>
            <a:r>
              <a:rPr kumimoji="1" lang="zh-CN" altLang="en-US" dirty="0" smtClean="0"/>
              <a:t>来合并</a:t>
            </a:r>
            <a:r>
              <a:rPr kumimoji="1" lang="en-US" altLang="zh-CN" dirty="0" smtClean="0"/>
              <a:t>reducer</a:t>
            </a:r>
          </a:p>
          <a:p>
            <a:r>
              <a:rPr kumimoji="1" lang="zh-CN" altLang="en-US" dirty="0" smtClean="0"/>
              <a:t>注意区别：</a:t>
            </a:r>
            <a:r>
              <a:rPr kumimoji="1" lang="en-US" altLang="zh-CN" dirty="0" smtClean="0"/>
              <a:t>Flux</a:t>
            </a:r>
            <a:r>
              <a:rPr kumimoji="1" lang="zh-CN" altLang="en-US" dirty="0" smtClean="0"/>
              <a:t>，可以通过创建不同的</a:t>
            </a:r>
            <a:r>
              <a:rPr kumimoji="1" lang="en-US" altLang="zh-CN" dirty="0" smtClean="0"/>
              <a:t>store</a:t>
            </a:r>
            <a:r>
              <a:rPr kumimoji="1" lang="zh-CN" altLang="en-US" dirty="0" smtClean="0"/>
              <a:t>来进行模块划分，而</a:t>
            </a:r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则通过划分</a:t>
            </a:r>
            <a:r>
              <a:rPr kumimoji="1" lang="en-US" altLang="zh-CN" dirty="0" smtClean="0"/>
              <a:t>reducer</a:t>
            </a:r>
            <a:r>
              <a:rPr kumimoji="1" lang="zh-CN" altLang="en-US" dirty="0" smtClean="0"/>
              <a:t>来区分模块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29" y="1357057"/>
            <a:ext cx="4660900" cy="218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4377677"/>
            <a:ext cx="7912100" cy="1574800"/>
          </a:xfrm>
          <a:prstGeom prst="rect">
            <a:avLst/>
          </a:prstGeom>
        </p:spPr>
      </p:pic>
      <p:sp>
        <p:nvSpPr>
          <p:cNvPr id="6" name="上下箭头 5"/>
          <p:cNvSpPr/>
          <p:nvPr/>
        </p:nvSpPr>
        <p:spPr>
          <a:xfrm>
            <a:off x="7517080" y="3693226"/>
            <a:ext cx="320634" cy="68445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968343" y="3895106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等价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1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3"/>
            <a:ext cx="3739657" cy="102353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 smtClean="0"/>
              <a:t>store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69848" y="1621406"/>
            <a:ext cx="4749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使用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store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 将 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action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kumimoji="1" lang="en-US" altLang="zh-CN" dirty="0" smtClean="0">
                <a:latin typeface="SimHei" charset="-122"/>
                <a:ea typeface="SimHei" charset="-122"/>
                <a:cs typeface="SimHei" charset="-122"/>
              </a:rPr>
              <a:t>reducer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串联起来</a:t>
            </a:r>
            <a:endParaRPr kumimoji="1"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endParaRPr kumimoji="1" lang="en-US" altLang="zh-CN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注意：</a:t>
            </a:r>
            <a:r>
              <a:rPr kumimoji="1" lang="en-US" altLang="zh-CN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Redux</a:t>
            </a:r>
            <a:r>
              <a:rPr kumimoji="1" lang="zh-CN" altLang="en-US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应用只有一个</a:t>
            </a:r>
            <a:r>
              <a:rPr kumimoji="1" lang="en-US" altLang="zh-CN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store</a:t>
            </a:r>
            <a:endParaRPr kumimoji="1" lang="zh-CN" altLang="en-US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73288" y="35572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Store</a:t>
            </a:r>
            <a:r>
              <a:rPr lang="zh-CN" altLang="en-US" dirty="0" smtClean="0"/>
              <a:t>的职责</a:t>
            </a:r>
            <a:endParaRPr lang="en-US" altLang="zh-CN" dirty="0" smtClean="0"/>
          </a:p>
          <a:p>
            <a:r>
              <a:rPr lang="zh-CN" altLang="en-US" dirty="0" smtClean="0"/>
              <a:t>维持应用的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；</a:t>
            </a:r>
          </a:p>
          <a:p>
            <a:r>
              <a:rPr lang="zh-CN" altLang="en-US" dirty="0" smtClean="0"/>
              <a:t>提供 </a:t>
            </a:r>
            <a:r>
              <a:rPr lang="en-US" altLang="zh-CN" dirty="0" err="1" smtClean="0"/>
              <a:t>getState</a:t>
            </a:r>
            <a:r>
              <a:rPr lang="en-US" altLang="zh-CN" dirty="0" smtClean="0"/>
              <a:t>() </a:t>
            </a:r>
            <a:r>
              <a:rPr lang="zh-CN" altLang="en-US" dirty="0" smtClean="0"/>
              <a:t>方法获取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；</a:t>
            </a:r>
          </a:p>
          <a:p>
            <a:r>
              <a:rPr lang="zh-CN" altLang="en-US" dirty="0" smtClean="0"/>
              <a:t>提供 </a:t>
            </a:r>
            <a:r>
              <a:rPr lang="en-US" altLang="zh-CN" dirty="0" smtClean="0"/>
              <a:t>dispatch(action) </a:t>
            </a:r>
            <a:r>
              <a:rPr lang="zh-CN" altLang="en-US" dirty="0" smtClean="0"/>
              <a:t>方法更新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；</a:t>
            </a:r>
          </a:p>
          <a:p>
            <a:r>
              <a:rPr lang="zh-CN" altLang="en-US" dirty="0" smtClean="0"/>
              <a:t>通过 </a:t>
            </a:r>
            <a:r>
              <a:rPr lang="en-US" altLang="zh-CN" dirty="0" smtClean="0"/>
              <a:t>subscribe(listener) </a:t>
            </a:r>
            <a:r>
              <a:rPr lang="zh-CN" altLang="en-US" dirty="0" smtClean="0"/>
              <a:t>注册监听器</a:t>
            </a:r>
            <a:r>
              <a:rPr lang="en-US" altLang="zh-CN" dirty="0" smtClean="0"/>
              <a:t>;</a:t>
            </a:r>
          </a:p>
          <a:p>
            <a:r>
              <a:rPr lang="zh-CN" altLang="en-US" dirty="0" smtClean="0"/>
              <a:t>通过 </a:t>
            </a:r>
            <a:r>
              <a:rPr lang="en-US" altLang="zh-CN" dirty="0" smtClean="0"/>
              <a:t>subscribe(listener) </a:t>
            </a:r>
            <a:r>
              <a:rPr lang="zh-CN" altLang="en-US" dirty="0" smtClean="0"/>
              <a:t>返回的函数注销监听器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78" y="3958148"/>
            <a:ext cx="4267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3"/>
            <a:ext cx="3739657" cy="1023534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4000" dirty="0" smtClean="0"/>
              <a:t>数据流</a:t>
            </a:r>
            <a:endParaRPr kumimoji="1"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1567543" y="1710047"/>
            <a:ext cx="44532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数据生命周期有一下四个步骤：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调用</a:t>
            </a:r>
            <a:r>
              <a:rPr kumimoji="1" lang="en-US" altLang="zh-CN" dirty="0" err="1" smtClean="0"/>
              <a:t>store.dispatch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store</a:t>
            </a:r>
            <a:r>
              <a:rPr kumimoji="1" lang="zh-CN" altLang="en-US" dirty="0" smtClean="0"/>
              <a:t> 调用传入的</a:t>
            </a:r>
            <a:r>
              <a:rPr kumimoji="1" lang="en-US" altLang="zh-CN" dirty="0" smtClean="0"/>
              <a:t>reduce</a:t>
            </a:r>
            <a:r>
              <a:rPr kumimoji="1" lang="zh-CN" altLang="en-US" dirty="0" smtClean="0"/>
              <a:t>函数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lang="zh-CN" altLang="en-US" b="1" dirty="0"/>
              <a:t>根 </a:t>
            </a:r>
            <a:r>
              <a:rPr lang="en-US" altLang="zh-CN" b="1" dirty="0"/>
              <a:t>reducer </a:t>
            </a:r>
            <a:r>
              <a:rPr lang="zh-CN" altLang="en-US" b="1" dirty="0"/>
              <a:t>应该把多个子 </a:t>
            </a:r>
            <a:r>
              <a:rPr lang="en-US" altLang="zh-CN" b="1" dirty="0"/>
              <a:t>reducer </a:t>
            </a:r>
            <a:r>
              <a:rPr lang="zh-CN" altLang="en-US" b="1" dirty="0"/>
              <a:t>输出合并成一个单一的 </a:t>
            </a:r>
            <a:r>
              <a:rPr lang="en-US" altLang="zh-CN" b="1" dirty="0"/>
              <a:t>state </a:t>
            </a:r>
            <a:r>
              <a:rPr lang="zh-CN" altLang="en-US" b="1" dirty="0" smtClean="0"/>
              <a:t>树</a:t>
            </a:r>
            <a:endParaRPr lang="en-US" altLang="zh-CN" b="1" dirty="0" smtClean="0"/>
          </a:p>
          <a:p>
            <a:pPr marL="342900" indent="-342900">
              <a:buAutoNum type="arabicPeriod"/>
            </a:pPr>
            <a:r>
              <a:rPr lang="en-US" altLang="zh-CN" b="1" dirty="0"/>
              <a:t>Redux store </a:t>
            </a:r>
            <a:r>
              <a:rPr lang="zh-CN" altLang="en-US" b="1" dirty="0"/>
              <a:t>保存了根 </a:t>
            </a:r>
            <a:r>
              <a:rPr lang="en-US" altLang="zh-CN" b="1" dirty="0"/>
              <a:t>reducer </a:t>
            </a:r>
            <a:r>
              <a:rPr lang="zh-CN" altLang="en-US" b="1" dirty="0"/>
              <a:t>返回的完整 </a:t>
            </a:r>
            <a:r>
              <a:rPr lang="en-US" altLang="zh-CN" b="1" dirty="0"/>
              <a:t>state </a:t>
            </a:r>
            <a:r>
              <a:rPr lang="zh-CN" altLang="en-US" b="1" dirty="0"/>
              <a:t>树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72" y="2826822"/>
            <a:ext cx="5713982" cy="30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087368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chapter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react-redux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85" y="3763610"/>
            <a:ext cx="2894940" cy="16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1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3597155" cy="1047285"/>
          </a:xfrm>
        </p:spPr>
        <p:txBody>
          <a:bodyPr>
            <a:normAutofit/>
          </a:bodyPr>
          <a:lstStyle/>
          <a:p>
            <a:r>
              <a:rPr kumimoji="1" lang="en-US" altLang="zh-CN" sz="4000" dirty="0" smtClean="0"/>
              <a:t>React-redux</a:t>
            </a:r>
            <a:endParaRPr kumimoji="1"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5533035"/>
            <a:ext cx="1022202" cy="5708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87532" y="1828800"/>
            <a:ext cx="362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Redux </a:t>
            </a:r>
            <a:r>
              <a:rPr lang="zh-CN" altLang="en-US" dirty="0"/>
              <a:t>和 </a:t>
            </a:r>
            <a:r>
              <a:rPr lang="en-US" altLang="zh-CN" dirty="0"/>
              <a:t>React </a:t>
            </a:r>
            <a:r>
              <a:rPr lang="zh-CN" altLang="en-US" dirty="0"/>
              <a:t>之间没有关系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2" y="2381993"/>
            <a:ext cx="3206633" cy="2831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366" y="3143580"/>
            <a:ext cx="3403600" cy="1308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70815" y="1828800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核心</a:t>
            </a:r>
            <a:r>
              <a:rPr kumimoji="1" lang="en-US" altLang="zh-CN" dirty="0" smtClean="0"/>
              <a:t>API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85060" y="568828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React-redux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53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9" y="484632"/>
            <a:ext cx="4808438" cy="1142287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600" smtClean="0"/>
              <a:t>容器组件和展示组件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5794291"/>
            <a:ext cx="979675" cy="5471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930400"/>
            <a:ext cx="8890000" cy="299720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8158348" y="1282535"/>
            <a:ext cx="356260" cy="8787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23958" y="750783"/>
            <a:ext cx="142503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关注数据层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49523" y="5913912"/>
            <a:ext cx="26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React-redux</a:t>
            </a:r>
          </a:p>
        </p:txBody>
      </p:sp>
    </p:spTree>
    <p:extLst>
      <p:ext uri="{BB962C8B-B14F-4D97-AF65-F5344CB8AC3E}">
        <p14:creationId xmlns:p14="http://schemas.microsoft.com/office/powerpoint/2010/main" val="10134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 学会用</a:t>
            </a:r>
            <a:r>
              <a:rPr kumimoji="1" lang="en-US" altLang="zh-CN" sz="2400" dirty="0" smtClean="0"/>
              <a:t>redux</a:t>
            </a:r>
            <a:r>
              <a:rPr kumimoji="1" lang="zh-CN" altLang="en-US" sz="2400" dirty="0" smtClean="0"/>
              <a:t>管理状态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 smtClean="0"/>
              <a:t> 学会</a:t>
            </a:r>
            <a:r>
              <a:rPr kumimoji="1" lang="en-US" altLang="zh-CN" sz="2400" dirty="0" smtClean="0"/>
              <a:t>react-redux</a:t>
            </a:r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 学会执行异步操作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4.</a:t>
            </a:r>
            <a:r>
              <a:rPr kumimoji="1" lang="zh-CN" altLang="en-US" sz="2400" dirty="0" smtClean="0"/>
              <a:t> 学会使用</a:t>
            </a:r>
            <a:r>
              <a:rPr kumimoji="1" lang="en-US" altLang="zh-CN" sz="2400" dirty="0" smtClean="0"/>
              <a:t>Immutable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smtClean="0"/>
              <a:t>Reselect</a:t>
            </a:r>
          </a:p>
          <a:p>
            <a:r>
              <a:rPr kumimoji="1" lang="en-US" altLang="zh-CN" sz="2400" dirty="0" smtClean="0"/>
              <a:t>5.</a:t>
            </a:r>
            <a:r>
              <a:rPr kumimoji="1" lang="zh-CN" altLang="en-US" sz="2400" dirty="0" smtClean="0"/>
              <a:t> 学会使用</a:t>
            </a:r>
            <a:r>
              <a:rPr kumimoji="1" lang="en-US" altLang="zh-CN" sz="2400" dirty="0" smtClean="0"/>
              <a:t>redux-</a:t>
            </a:r>
            <a:r>
              <a:rPr kumimoji="1" lang="en-US" altLang="zh-CN" sz="2400" dirty="0" err="1" smtClean="0"/>
              <a:t>devTool</a:t>
            </a:r>
            <a:r>
              <a:rPr kumimoji="1" lang="zh-CN" altLang="en-US" sz="2400" dirty="0" smtClean="0"/>
              <a:t>进行时间旅行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191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9" y="484632"/>
            <a:ext cx="4808438" cy="1142287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connect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5794291"/>
            <a:ext cx="979675" cy="5471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49523" y="5913912"/>
            <a:ext cx="26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回顾</a:t>
            </a:r>
            <a:r>
              <a:rPr kumimoji="1" lang="en-US" altLang="zh-CN" dirty="0" smtClean="0"/>
              <a:t>react</a:t>
            </a:r>
            <a:r>
              <a:rPr kumimoji="1" lang="zh-CN" altLang="en-US" dirty="0" smtClean="0"/>
              <a:t>组件分层思想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118" y="3214090"/>
            <a:ext cx="4533900" cy="1498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7118" y="1626919"/>
            <a:ext cx="30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用于从 </a:t>
            </a:r>
            <a:r>
              <a:rPr lang="en-US" altLang="zh-CN" dirty="0"/>
              <a:t>UI </a:t>
            </a:r>
            <a:r>
              <a:rPr lang="zh-CN" altLang="en-US" dirty="0"/>
              <a:t>组件生成容器组件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529943" y="179439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（</a:t>
            </a:r>
            <a:r>
              <a:rPr lang="en-US" altLang="zh-CN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1</a:t>
            </a:r>
            <a:r>
              <a:rPr lang="zh-CN" altLang="en-US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）输入逻辑：外部的数据（即</a:t>
            </a:r>
            <a:r>
              <a:rPr lang="en-US" altLang="zh-CN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state</a:t>
            </a:r>
            <a:r>
              <a:rPr lang="zh-CN" altLang="en-US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对象）如何转换为 </a:t>
            </a:r>
            <a:r>
              <a:rPr lang="en-US" altLang="zh-CN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UI </a:t>
            </a:r>
            <a:r>
              <a:rPr lang="zh-CN" altLang="en-US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组件的参数 </a:t>
            </a:r>
            <a:r>
              <a:rPr lang="en-US" altLang="zh-CN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——&gt;</a:t>
            </a:r>
            <a:r>
              <a:rPr lang="zh-CN" altLang="en-US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 </a:t>
            </a:r>
            <a:r>
              <a:rPr lang="en-US" altLang="zh-CN" b="0" i="0" u="none" strike="noStrike" dirty="0" err="1" smtClean="0">
                <a:solidFill>
                  <a:srgbClr val="111111"/>
                </a:solidFill>
                <a:effectLst/>
                <a:latin typeface="Consolas" charset="0"/>
              </a:rPr>
              <a:t>mapStateToProps</a:t>
            </a:r>
            <a:endParaRPr lang="zh-CN" altLang="en-US" b="0" i="0" u="none" strike="noStrike" dirty="0" smtClean="0">
              <a:solidFill>
                <a:srgbClr val="111111"/>
              </a:solidFill>
              <a:effectLst/>
              <a:latin typeface="Consolas" charset="0"/>
            </a:endParaRPr>
          </a:p>
          <a:p>
            <a:r>
              <a:rPr lang="zh-CN" altLang="en-US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（</a:t>
            </a:r>
            <a:r>
              <a:rPr lang="en-US" altLang="zh-CN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2</a:t>
            </a:r>
            <a:r>
              <a:rPr lang="zh-CN" altLang="en-US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）输出逻辑：用户发出的动作如何变为 </a:t>
            </a:r>
            <a:r>
              <a:rPr lang="en-US" altLang="zh-CN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Action </a:t>
            </a:r>
            <a:r>
              <a:rPr lang="zh-CN" altLang="en-US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对象，从 </a:t>
            </a:r>
            <a:r>
              <a:rPr lang="en-US" altLang="zh-CN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UI </a:t>
            </a:r>
            <a:r>
              <a:rPr lang="zh-CN" altLang="en-US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组件传出去 </a:t>
            </a:r>
            <a:r>
              <a:rPr lang="en-US" altLang="zh-CN" dirty="0" smtClean="0">
                <a:solidFill>
                  <a:srgbClr val="111111"/>
                </a:solidFill>
                <a:latin typeface="Consolas" charset="0"/>
              </a:rPr>
              <a:t>——</a:t>
            </a:r>
            <a:r>
              <a:rPr lang="en-US" altLang="zh-CN" b="0" i="0" u="none" strike="noStrike" dirty="0" smtClean="0">
                <a:solidFill>
                  <a:srgbClr val="111111"/>
                </a:solidFill>
                <a:effectLst/>
                <a:latin typeface="Consolas" charset="0"/>
              </a:rPr>
              <a:t>&gt;</a:t>
            </a:r>
            <a:r>
              <a:rPr lang="en-US" altLang="zh-CN" b="0" i="0" u="none" strike="noStrike" dirty="0" err="1" smtClean="0">
                <a:solidFill>
                  <a:srgbClr val="111111"/>
                </a:solidFill>
                <a:effectLst/>
                <a:latin typeface="Consolas" charset="0"/>
              </a:rPr>
              <a:t>mapDispatchToProps</a:t>
            </a:r>
            <a:endParaRPr lang="zh-CN" altLang="en-US" b="0" i="0" u="none" strike="noStrike" dirty="0">
              <a:solidFill>
                <a:srgbClr val="111111"/>
              </a:solidFill>
              <a:effectLst/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19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5794291"/>
            <a:ext cx="979675" cy="5471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49523" y="5913912"/>
            <a:ext cx="26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React-redux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41875" y="691139"/>
            <a:ext cx="3028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i="0" u="none" strike="noStrike" dirty="0" err="1" smtClean="0">
                <a:solidFill>
                  <a:srgbClr val="000000"/>
                </a:solidFill>
                <a:effectLst/>
                <a:latin typeface="Georgia" charset="0"/>
              </a:rPr>
              <a:t>mapStateToProps</a:t>
            </a:r>
            <a:endParaRPr lang="en-US" altLang="zh-CN" sz="2800" b="0" i="0" u="none" strike="noStrike" dirty="0">
              <a:solidFill>
                <a:srgbClr val="000000"/>
              </a:solidFill>
              <a:effectLst/>
              <a:latin typeface="Georgia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75" y="3130981"/>
            <a:ext cx="6654800" cy="260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69847" y="1365662"/>
            <a:ext cx="9606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作用：建立</a:t>
            </a:r>
            <a:r>
              <a:rPr lang="zh-CN" altLang="en-US" dirty="0"/>
              <a:t>一个从（外部的）</a:t>
            </a:r>
            <a:r>
              <a:rPr lang="en-US" altLang="zh-CN" dirty="0" smtClean="0"/>
              <a:t>state</a:t>
            </a:r>
            <a:r>
              <a:rPr lang="zh-CN" altLang="en-US" dirty="0"/>
              <a:t>对象到（</a:t>
            </a:r>
            <a:r>
              <a:rPr lang="en-US" altLang="zh-CN" dirty="0"/>
              <a:t>UI </a:t>
            </a:r>
            <a:r>
              <a:rPr lang="zh-CN" altLang="en-US" dirty="0"/>
              <a:t>组件的）</a:t>
            </a:r>
            <a:r>
              <a:rPr lang="en-US" altLang="zh-CN" dirty="0" smtClean="0"/>
              <a:t>props</a:t>
            </a:r>
            <a:r>
              <a:rPr lang="zh-CN" altLang="en-US" dirty="0"/>
              <a:t>对象的映射</a:t>
            </a:r>
            <a:r>
              <a:rPr lang="zh-CN" altLang="en-US" dirty="0" smtClean="0"/>
              <a:t>关系</a:t>
            </a:r>
            <a:endParaRPr lang="en-US" altLang="zh-CN" dirty="0" smtClean="0"/>
          </a:p>
          <a:p>
            <a:r>
              <a:rPr lang="zh-CN" altLang="en-US" dirty="0" smtClean="0"/>
              <a:t>用法：接受第一个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参数，可以给第二个参数：组件自身的</a:t>
            </a:r>
            <a:r>
              <a:rPr lang="en-US" altLang="zh-CN" dirty="0" smtClean="0"/>
              <a:t>props</a:t>
            </a:r>
            <a:r>
              <a:rPr lang="zh-CN" altLang="en-US" dirty="0" smtClean="0"/>
              <a:t>，</a:t>
            </a:r>
            <a:r>
              <a:rPr lang="zh-CN" altLang="en-US" dirty="0"/>
              <a:t>返回一个对象</a:t>
            </a:r>
            <a:endParaRPr lang="en-US" altLang="zh-CN" dirty="0" smtClean="0"/>
          </a:p>
          <a:p>
            <a:r>
              <a:rPr lang="zh-CN" altLang="en-US" dirty="0" smtClean="0"/>
              <a:t>机理：</a:t>
            </a:r>
            <a:r>
              <a:rPr lang="en-US" altLang="zh-CN" dirty="0" err="1" smtClean="0"/>
              <a:t>mapStateToProps</a:t>
            </a:r>
            <a:r>
              <a:rPr lang="zh-CN" altLang="en-US" dirty="0"/>
              <a:t>会订阅 </a:t>
            </a:r>
            <a:r>
              <a:rPr lang="en-US" altLang="zh-CN" dirty="0"/>
              <a:t>Store</a:t>
            </a:r>
            <a:r>
              <a:rPr lang="zh-CN" altLang="en-US" dirty="0"/>
              <a:t>，每当</a:t>
            </a:r>
            <a:r>
              <a:rPr lang="en-US" altLang="zh-CN" dirty="0" smtClean="0"/>
              <a:t>state</a:t>
            </a:r>
            <a:r>
              <a:rPr lang="zh-CN" altLang="en-US" dirty="0"/>
              <a:t>更新的时候，就会自动执行，重新计算 </a:t>
            </a:r>
            <a:r>
              <a:rPr lang="en-US" altLang="zh-CN" dirty="0"/>
              <a:t>UI </a:t>
            </a:r>
            <a:r>
              <a:rPr lang="zh-CN" altLang="en-US" dirty="0"/>
              <a:t>组件的参数，从而触发 </a:t>
            </a:r>
            <a:r>
              <a:rPr lang="en-US" altLang="zh-CN" dirty="0"/>
              <a:t>UI </a:t>
            </a:r>
            <a:r>
              <a:rPr lang="zh-CN" altLang="en-US" dirty="0"/>
              <a:t>组件的重新渲染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15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5794291"/>
            <a:ext cx="979675" cy="5471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49523" y="5913912"/>
            <a:ext cx="26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React-redux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41875" y="691139"/>
            <a:ext cx="3681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/>
              <a:t>mapDispatchToProps</a:t>
            </a:r>
            <a:endParaRPr lang="en-US" altLang="zh-CN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69847" y="1365662"/>
            <a:ext cx="96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作用：</a:t>
            </a:r>
            <a:r>
              <a:rPr lang="zh-CN" altLang="en-US" dirty="0"/>
              <a:t>定义了哪些用户的操作应该当作 </a:t>
            </a:r>
            <a:r>
              <a:rPr lang="en-US" altLang="zh-CN" dirty="0"/>
              <a:t>Action</a:t>
            </a:r>
            <a:r>
              <a:rPr lang="zh-CN" altLang="en-US" dirty="0"/>
              <a:t>，传给 </a:t>
            </a:r>
            <a:r>
              <a:rPr lang="en-US" altLang="zh-CN" dirty="0"/>
              <a:t>Store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01" y="2392465"/>
            <a:ext cx="4584700" cy="3213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5601" y="1947553"/>
            <a:ext cx="229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函数形式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916" y="2762002"/>
            <a:ext cx="4064000" cy="1524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1916" y="1947553"/>
            <a:ext cx="147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对象形式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26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5794291"/>
            <a:ext cx="979675" cy="5471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49523" y="5913912"/>
            <a:ext cx="267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React-redux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41875" y="691139"/>
            <a:ext cx="278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&lt;Provider&gt;</a:t>
            </a:r>
            <a:r>
              <a:rPr lang="zh-CN" altLang="en-US" sz="2800" dirty="0" smtClean="0"/>
              <a:t>组件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93" y="2432215"/>
            <a:ext cx="4229100" cy="3086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78379" y="1558070"/>
            <a:ext cx="8926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Provider</a:t>
            </a:r>
            <a:r>
              <a:rPr lang="zh-CN" altLang="en-US" b="0" i="0" dirty="0" smtClean="0">
                <a:solidFill>
                  <a:srgbClr val="111111"/>
                </a:solidFill>
                <a:effectLst/>
                <a:latin typeface="Georgia" charset="0"/>
              </a:rPr>
              <a:t>在根组件外面包了一层，这样一来，</a:t>
            </a:r>
            <a:r>
              <a:rPr lang="en-US" altLang="zh-CN" dirty="0" smtClean="0"/>
              <a:t>App</a:t>
            </a:r>
            <a:r>
              <a:rPr lang="zh-CN" altLang="en-US" b="0" i="0" dirty="0" smtClean="0">
                <a:solidFill>
                  <a:srgbClr val="111111"/>
                </a:solidFill>
                <a:effectLst/>
                <a:latin typeface="Georgia" charset="0"/>
              </a:rPr>
              <a:t>的所有子组件就默认都可以拿到</a:t>
            </a:r>
            <a:r>
              <a:rPr lang="en-US" altLang="zh-CN" dirty="0" smtClean="0"/>
              <a:t>state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20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087368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chapter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  异步处理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283" y="3433010"/>
            <a:ext cx="3249529" cy="19330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9848" y="5819066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扩展：</a:t>
            </a:r>
            <a:r>
              <a:rPr kumimoji="1" lang="zh-CN" altLang="en-US" dirty="0" smtClean="0">
                <a:hlinkClick r:id="rId3"/>
              </a:rPr>
              <a:t>高阶函数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5330952" cy="107466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异步操作</a:t>
            </a:r>
            <a:r>
              <a:rPr lang="zh-CN" altLang="en-US" sz="3200" dirty="0" smtClean="0"/>
              <a:t>怎么办？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3099335" y="5048645"/>
            <a:ext cx="5823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同步：</a:t>
            </a:r>
            <a:r>
              <a:rPr lang="en-US" altLang="zh-CN" dirty="0" smtClean="0"/>
              <a:t>Action </a:t>
            </a:r>
            <a:r>
              <a:rPr lang="zh-CN" altLang="en-US" dirty="0"/>
              <a:t>发出以后，</a:t>
            </a:r>
            <a:r>
              <a:rPr lang="en-US" altLang="zh-CN" dirty="0"/>
              <a:t>Reducer </a:t>
            </a:r>
            <a:r>
              <a:rPr lang="zh-CN" altLang="en-US" dirty="0"/>
              <a:t>立即算出 </a:t>
            </a:r>
            <a:r>
              <a:rPr lang="en-US" altLang="zh-CN" dirty="0" smtClean="0"/>
              <a:t>State</a:t>
            </a:r>
          </a:p>
          <a:p>
            <a:r>
              <a:rPr kumimoji="1" lang="zh-CN" altLang="en-US" dirty="0" smtClean="0"/>
              <a:t>异步：</a:t>
            </a:r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发出去以后过一段时间再执行</a:t>
            </a:r>
            <a:r>
              <a:rPr kumimoji="1" lang="en-US" altLang="zh-CN" dirty="0" smtClean="0"/>
              <a:t>Reducer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29865" y="1482811"/>
            <a:ext cx="7873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Reducer</a:t>
            </a:r>
            <a:r>
              <a:rPr lang="zh-CN" altLang="en-US" dirty="0"/>
              <a:t>：纯函数，只承担计算 </a:t>
            </a:r>
            <a:r>
              <a:rPr lang="en-US" altLang="zh-CN" dirty="0"/>
              <a:t>State </a:t>
            </a:r>
            <a:r>
              <a:rPr lang="zh-CN" altLang="en-US" dirty="0"/>
              <a:t>的功能，不合适承担其他功能，也承担不了，因为理论上，纯函数不能进行读写操作。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View</a:t>
            </a:r>
            <a:r>
              <a:rPr lang="zh-CN" altLang="en-US" dirty="0"/>
              <a:t>：与 </a:t>
            </a:r>
            <a:r>
              <a:rPr lang="en-US" altLang="zh-CN" dirty="0"/>
              <a:t>State </a:t>
            </a:r>
            <a:r>
              <a:rPr lang="zh-CN" altLang="en-US" dirty="0"/>
              <a:t>一一对应，可以看作 </a:t>
            </a:r>
            <a:r>
              <a:rPr lang="en-US" altLang="zh-CN" dirty="0"/>
              <a:t>State </a:t>
            </a:r>
            <a:r>
              <a:rPr lang="zh-CN" altLang="en-US" dirty="0"/>
              <a:t>的视觉层，也不合适承担其他功能。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Action</a:t>
            </a:r>
            <a:r>
              <a:rPr lang="zh-CN" altLang="en-US" dirty="0"/>
              <a:t>：存放数据的对象，即消息的载体，只能被别人操作，自己不能进行任何操作。</a:t>
            </a:r>
          </a:p>
          <a:p>
            <a:endParaRPr kumimoji="1"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3498782" y="3750068"/>
            <a:ext cx="2367815" cy="77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store.dispatch</a:t>
            </a:r>
            <a:endParaRPr kumimoji="1"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7736733" y="3514136"/>
            <a:ext cx="1457370" cy="13621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middlewares</a:t>
            </a:r>
            <a:endParaRPr kumimoji="1" lang="zh-CN" altLang="en-US" dirty="0"/>
          </a:p>
        </p:txBody>
      </p:sp>
      <p:sp>
        <p:nvSpPr>
          <p:cNvPr id="12" name="左箭头 11"/>
          <p:cNvSpPr/>
          <p:nvPr/>
        </p:nvSpPr>
        <p:spPr>
          <a:xfrm>
            <a:off x="6100175" y="3970751"/>
            <a:ext cx="1402915" cy="1643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/>
          <p:cNvCxnSpPr/>
          <p:nvPr/>
        </p:nvCxnSpPr>
        <p:spPr>
          <a:xfrm>
            <a:off x="4682689" y="2918564"/>
            <a:ext cx="0" cy="701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450490" y="3865984"/>
            <a:ext cx="1875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作用：异步操作后自动执行</a:t>
            </a:r>
            <a:endParaRPr kumimoji="1" lang="zh-CN" altLang="en-US"/>
          </a:p>
        </p:txBody>
      </p:sp>
      <p:cxnSp>
        <p:nvCxnSpPr>
          <p:cNvPr id="18" name="直线箭头连接符 17"/>
          <p:cNvCxnSpPr>
            <a:stCxn id="16" idx="1"/>
          </p:cNvCxnSpPr>
          <p:nvPr/>
        </p:nvCxnSpPr>
        <p:spPr>
          <a:xfrm flipH="1" flipV="1">
            <a:off x="9031266" y="4189149"/>
            <a:ext cx="419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82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5330952" cy="1074661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中间件</a:t>
            </a:r>
            <a:endParaRPr kumimoji="1"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27" y="2905557"/>
            <a:ext cx="4940732" cy="32561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9972" y="1559293"/>
            <a:ext cx="696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提供的是位于 </a:t>
            </a:r>
            <a:r>
              <a:rPr lang="en-US" altLang="zh-CN" b="1" dirty="0"/>
              <a:t>action </a:t>
            </a:r>
            <a:r>
              <a:rPr lang="zh-CN" altLang="en-US" b="1" dirty="0"/>
              <a:t>被发起之后，到达 </a:t>
            </a:r>
            <a:r>
              <a:rPr lang="en-US" altLang="zh-CN" b="1" dirty="0"/>
              <a:t>reducer </a:t>
            </a:r>
            <a:r>
              <a:rPr lang="zh-CN" altLang="en-US" b="1" dirty="0"/>
              <a:t>之前的扩展点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29" y="3003286"/>
            <a:ext cx="2870200" cy="3060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89972" y="2047759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用法：</a:t>
            </a:r>
            <a:r>
              <a:rPr lang="en-US" altLang="zh-CN" dirty="0" err="1" smtClean="0"/>
              <a:t>createStore</a:t>
            </a:r>
            <a:r>
              <a:rPr lang="zh-CN" altLang="en-US" dirty="0" smtClean="0">
                <a:solidFill>
                  <a:srgbClr val="111111"/>
                </a:solidFill>
                <a:latin typeface="Georgia" charset="0"/>
              </a:rPr>
              <a:t>参数传入</a:t>
            </a:r>
            <a:endParaRPr lang="en-US" altLang="zh-CN" dirty="0" smtClean="0">
              <a:solidFill>
                <a:srgbClr val="111111"/>
              </a:solidFill>
              <a:latin typeface="Georgia" charset="0"/>
            </a:endParaRPr>
          </a:p>
          <a:p>
            <a:r>
              <a:rPr lang="zh-CN" altLang="en-US" dirty="0" smtClean="0">
                <a:solidFill>
                  <a:srgbClr val="111111"/>
                </a:solidFill>
                <a:latin typeface="Georgia" charset="0"/>
              </a:rPr>
              <a:t>注意：中间件的次序有讲究，依次调用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63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3865407" cy="930809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中间件的思考及调用</a:t>
            </a:r>
            <a:endParaRPr kumimoji="1"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914399" y="6053290"/>
            <a:ext cx="445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参考：高阶函数，</a:t>
            </a:r>
            <a:r>
              <a:rPr kumimoji="1" lang="zh-CN" altLang="en-US" dirty="0" smtClean="0">
                <a:hlinkClick r:id="rId2"/>
              </a:rPr>
              <a:t>日志中间件的思考过程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286" y="1807836"/>
            <a:ext cx="5054600" cy="35179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69848" y="1565754"/>
            <a:ext cx="49603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函数式编程思想：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易串联：</a:t>
            </a:r>
            <a:r>
              <a:rPr lang="en-US" altLang="zh-CN" dirty="0"/>
              <a:t> currying </a:t>
            </a:r>
            <a:r>
              <a:rPr lang="zh-CN" altLang="en-US" dirty="0"/>
              <a:t>函数 有 行的 性， 过不断 </a:t>
            </a:r>
            <a:r>
              <a:rPr lang="en-US" altLang="zh-CN" dirty="0"/>
              <a:t>currying </a:t>
            </a:r>
            <a:r>
              <a:rPr lang="zh-CN" altLang="en-US" dirty="0"/>
              <a:t>成的 </a:t>
            </a:r>
            <a:r>
              <a:rPr lang="en-US" altLang="zh-CN" dirty="0"/>
              <a:t>middleware </a:t>
            </a:r>
            <a:r>
              <a:rPr lang="zh-CN" altLang="en-US" dirty="0"/>
              <a:t>可以 数， 配 </a:t>
            </a:r>
            <a:r>
              <a:rPr lang="en-US" altLang="zh-CN" dirty="0"/>
              <a:t>(compose)</a:t>
            </a:r>
            <a:r>
              <a:rPr lang="zh-CN" altLang="en-US" dirty="0"/>
              <a:t>的方式，很 成 </a:t>
            </a:r>
            <a:r>
              <a:rPr lang="en-US" altLang="zh-CN" dirty="0"/>
              <a:t>pipeline </a:t>
            </a:r>
            <a:r>
              <a:rPr lang="zh-CN" altLang="en-US" dirty="0"/>
              <a:t>数据流 </a:t>
            </a:r>
            <a:endParaRPr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共享</a:t>
            </a:r>
            <a:r>
              <a:rPr kumimoji="1" lang="en-US" altLang="zh-CN" dirty="0" smtClean="0"/>
              <a:t>store</a:t>
            </a:r>
            <a:r>
              <a:rPr kumimoji="1" lang="zh-CN" altLang="en-US" dirty="0" smtClean="0"/>
              <a:t>：</a:t>
            </a:r>
            <a:r>
              <a:rPr lang="zh-CN" altLang="en-US" dirty="0"/>
              <a:t>在 </a:t>
            </a:r>
            <a:r>
              <a:rPr lang="en-US" altLang="zh-CN" dirty="0" err="1"/>
              <a:t>applyMiddleware</a:t>
            </a:r>
            <a:r>
              <a:rPr lang="en-US" altLang="zh-CN" dirty="0"/>
              <a:t> </a:t>
            </a:r>
            <a:r>
              <a:rPr lang="zh-CN" altLang="en-US" dirty="0"/>
              <a:t>行的过程中，</a:t>
            </a:r>
            <a:r>
              <a:rPr lang="en-US" altLang="zh-CN" dirty="0"/>
              <a:t>store </a:t>
            </a:r>
            <a:r>
              <a:rPr lang="zh-CN" altLang="en-US" dirty="0"/>
              <a:t>还是 的， 是因为 的 在， </a:t>
            </a:r>
            <a:r>
              <a:rPr lang="en-US" altLang="zh-CN" dirty="0" err="1"/>
              <a:t>applyMiddleware</a:t>
            </a:r>
            <a:r>
              <a:rPr lang="en-US" altLang="zh-CN" dirty="0"/>
              <a:t> </a:t>
            </a:r>
            <a:r>
              <a:rPr lang="zh-CN" altLang="en-US" dirty="0"/>
              <a:t>成后，所有的 </a:t>
            </a:r>
            <a:r>
              <a:rPr lang="en-US" altLang="zh-CN" dirty="0"/>
              <a:t>middleware </a:t>
            </a:r>
            <a:r>
              <a:rPr lang="zh-CN" altLang="en-US" dirty="0"/>
              <a:t>到的 </a:t>
            </a:r>
            <a:r>
              <a:rPr lang="en-US" altLang="zh-CN" dirty="0"/>
              <a:t>store </a:t>
            </a:r>
            <a:r>
              <a:rPr lang="zh-CN" altLang="en-US" dirty="0"/>
              <a:t>是最新 的 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37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3865407" cy="930809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异步操作的基本操作</a:t>
            </a:r>
            <a:endParaRPr kumimoji="1"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69848" y="1540701"/>
            <a:ext cx="5318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同步只需要一种</a:t>
            </a:r>
            <a:r>
              <a:rPr kumimoji="1" lang="en-US" altLang="zh-CN" dirty="0" smtClean="0"/>
              <a:t>action</a:t>
            </a:r>
            <a:r>
              <a:rPr kumimoji="1" lang="zh-CN" altLang="en-US" dirty="0" smtClean="0"/>
              <a:t>，异步需要三种</a:t>
            </a:r>
            <a:r>
              <a:rPr kumimoji="1" lang="en-US" altLang="zh-CN" dirty="0" smtClean="0"/>
              <a:t>action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操作时发起的</a:t>
            </a:r>
            <a:r>
              <a:rPr kumimoji="1" lang="en-US" altLang="zh-CN" dirty="0" smtClean="0"/>
              <a:t>action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操作成功时发起的</a:t>
            </a:r>
            <a:r>
              <a:rPr kumimoji="1" lang="en-US" altLang="zh-CN" dirty="0" smtClean="0"/>
              <a:t>action</a:t>
            </a:r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操作失败时发起的</a:t>
            </a:r>
            <a:r>
              <a:rPr kumimoji="1" lang="en-US" altLang="zh-CN" dirty="0" smtClean="0"/>
              <a:t>action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767" y="950036"/>
            <a:ext cx="6048324" cy="20679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74663" y="3426742"/>
            <a:ext cx="299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更改</a:t>
            </a:r>
            <a:r>
              <a:rPr kumimoji="1" lang="en-US" altLang="zh-CN" dirty="0" smtClean="0"/>
              <a:t>state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63" y="4050691"/>
            <a:ext cx="2844800" cy="1587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69848" y="5778094"/>
            <a:ext cx="9163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Georgia" charset="0"/>
              </a:rPr>
              <a:t>State </a:t>
            </a:r>
            <a:r>
              <a:rPr lang="zh-CN" altLang="en-US" dirty="0">
                <a:solidFill>
                  <a:srgbClr val="111111"/>
                </a:solidFill>
                <a:latin typeface="Georgia" charset="0"/>
              </a:rPr>
              <a:t>的属性</a:t>
            </a:r>
            <a:r>
              <a:rPr lang="en-US" altLang="zh-CN" dirty="0" err="1"/>
              <a:t>isFetching</a:t>
            </a:r>
            <a:r>
              <a:rPr lang="zh-CN" altLang="en-US" dirty="0">
                <a:solidFill>
                  <a:srgbClr val="111111"/>
                </a:solidFill>
                <a:latin typeface="Georgia" charset="0"/>
              </a:rPr>
              <a:t>表示是否在抓取数据。</a:t>
            </a:r>
            <a:r>
              <a:rPr lang="en-US" altLang="zh-CN" dirty="0" err="1"/>
              <a:t>didInvalidate</a:t>
            </a:r>
            <a:r>
              <a:rPr lang="zh-CN" altLang="en-US" dirty="0">
                <a:solidFill>
                  <a:srgbClr val="111111"/>
                </a:solidFill>
                <a:latin typeface="Georgia" charset="0"/>
              </a:rPr>
              <a:t>表示数据是否过时，</a:t>
            </a:r>
            <a:r>
              <a:rPr lang="en-US" altLang="zh-CN" dirty="0" err="1"/>
              <a:t>lastUpdated</a:t>
            </a:r>
            <a:r>
              <a:rPr lang="zh-CN" altLang="en-US" dirty="0">
                <a:solidFill>
                  <a:srgbClr val="111111"/>
                </a:solidFill>
                <a:latin typeface="Georgia" charset="0"/>
              </a:rPr>
              <a:t>表示上一次更新时间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440471" y="41869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操作开始时，送出一个 </a:t>
            </a:r>
            <a:r>
              <a:rPr lang="en-US" altLang="zh-CN" dirty="0">
                <a:solidFill>
                  <a:srgbClr val="111111"/>
                </a:solidFill>
                <a:latin typeface="Consolas" charset="0"/>
              </a:rPr>
              <a:t>Action</a:t>
            </a: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，触发 </a:t>
            </a:r>
            <a:r>
              <a:rPr lang="en-US" altLang="zh-CN" dirty="0">
                <a:solidFill>
                  <a:srgbClr val="111111"/>
                </a:solidFill>
                <a:latin typeface="Consolas" charset="0"/>
              </a:rPr>
              <a:t>State </a:t>
            </a: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更新为</a:t>
            </a:r>
            <a:r>
              <a:rPr lang="en-US" altLang="zh-CN" dirty="0">
                <a:solidFill>
                  <a:srgbClr val="111111"/>
                </a:solidFill>
                <a:latin typeface="Consolas" charset="0"/>
              </a:rPr>
              <a:t>"</a:t>
            </a: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正在操作</a:t>
            </a:r>
            <a:r>
              <a:rPr lang="en-US" altLang="zh-CN" dirty="0">
                <a:solidFill>
                  <a:srgbClr val="111111"/>
                </a:solidFill>
                <a:latin typeface="Consolas" charset="0"/>
              </a:rPr>
              <a:t>"</a:t>
            </a: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状态，</a:t>
            </a:r>
            <a:r>
              <a:rPr lang="en-US" altLang="zh-CN" dirty="0">
                <a:solidFill>
                  <a:srgbClr val="111111"/>
                </a:solidFill>
                <a:latin typeface="Consolas" charset="0"/>
              </a:rPr>
              <a:t>View </a:t>
            </a: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重新渲染</a:t>
            </a:r>
          </a:p>
          <a:p>
            <a:pPr>
              <a:buFont typeface="Arial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操作结束后，再送出一个 </a:t>
            </a:r>
            <a:r>
              <a:rPr lang="en-US" altLang="zh-CN" dirty="0">
                <a:solidFill>
                  <a:srgbClr val="111111"/>
                </a:solidFill>
                <a:latin typeface="Consolas" charset="0"/>
              </a:rPr>
              <a:t>Action</a:t>
            </a: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，触发 </a:t>
            </a:r>
            <a:r>
              <a:rPr lang="en-US" altLang="zh-CN" dirty="0">
                <a:solidFill>
                  <a:srgbClr val="111111"/>
                </a:solidFill>
                <a:latin typeface="Consolas" charset="0"/>
              </a:rPr>
              <a:t>State </a:t>
            </a: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更新为</a:t>
            </a:r>
            <a:r>
              <a:rPr lang="en-US" altLang="zh-CN" dirty="0">
                <a:solidFill>
                  <a:srgbClr val="111111"/>
                </a:solidFill>
                <a:latin typeface="Consolas" charset="0"/>
              </a:rPr>
              <a:t>"</a:t>
            </a: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操作结束</a:t>
            </a:r>
            <a:r>
              <a:rPr lang="en-US" altLang="zh-CN" dirty="0">
                <a:solidFill>
                  <a:srgbClr val="111111"/>
                </a:solidFill>
                <a:latin typeface="Consolas" charset="0"/>
              </a:rPr>
              <a:t>"</a:t>
            </a: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状态，</a:t>
            </a:r>
            <a:r>
              <a:rPr lang="en-US" altLang="zh-CN" dirty="0">
                <a:solidFill>
                  <a:srgbClr val="111111"/>
                </a:solidFill>
                <a:latin typeface="Consolas" charset="0"/>
              </a:rPr>
              <a:t>View </a:t>
            </a:r>
            <a:r>
              <a:rPr lang="zh-CN" altLang="en-US" dirty="0">
                <a:solidFill>
                  <a:srgbClr val="111111"/>
                </a:solidFill>
                <a:latin typeface="Consolas" charset="0"/>
              </a:rPr>
              <a:t>再一次重新渲染</a:t>
            </a:r>
            <a:endParaRPr lang="zh-CN" altLang="en-US" b="0" i="0" u="none" strike="noStrike" dirty="0">
              <a:solidFill>
                <a:srgbClr val="111111"/>
              </a:solidFill>
              <a:effectLst/>
              <a:latin typeface="Consolas" charset="0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7553195" y="3181611"/>
            <a:ext cx="275572" cy="869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4168383" y="4634630"/>
            <a:ext cx="1180231" cy="300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62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3865407" cy="930809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Redux-</a:t>
            </a:r>
            <a:r>
              <a:rPr kumimoji="1" lang="en-US" altLang="zh-CN" sz="3200" dirty="0" err="1" smtClean="0"/>
              <a:t>thunk</a:t>
            </a:r>
            <a:endParaRPr kumimoji="1"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1089764" y="1665962"/>
            <a:ext cx="6200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安装：</a:t>
            </a:r>
            <a:r>
              <a:rPr kumimoji="1" lang="en-US" altLang="zh-CN" dirty="0" err="1" smtClean="0"/>
              <a:t>npm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redux-</a:t>
            </a:r>
            <a:r>
              <a:rPr kumimoji="1" lang="en-US" altLang="zh-CN" dirty="0" err="1" smtClean="0"/>
              <a:t>thunk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save</a:t>
            </a:r>
            <a:endParaRPr kumimoji="1" lang="en-US" altLang="zh-CN" dirty="0"/>
          </a:p>
          <a:p>
            <a:r>
              <a:rPr lang="en-US" altLang="zh-CN" dirty="0" smtClean="0"/>
              <a:t>redux-</a:t>
            </a:r>
            <a:r>
              <a:rPr lang="en-US" altLang="zh-CN" dirty="0" err="1" smtClean="0"/>
              <a:t>thunk</a:t>
            </a:r>
            <a:r>
              <a:rPr lang="zh-CN" altLang="en-US" dirty="0"/>
              <a:t>中间</a:t>
            </a:r>
            <a:r>
              <a:rPr lang="zh-CN" altLang="en-US" dirty="0" smtClean="0"/>
              <a:t>件的作用：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改造</a:t>
            </a:r>
            <a:r>
              <a:rPr lang="en-US" altLang="zh-CN" dirty="0" err="1">
                <a:solidFill>
                  <a:srgbClr val="FF0000"/>
                </a:solidFill>
              </a:rPr>
              <a:t>store.dispatch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使得其可以</a:t>
            </a:r>
            <a:r>
              <a:rPr lang="zh-CN" altLang="en-US" dirty="0">
                <a:solidFill>
                  <a:srgbClr val="FF0000"/>
                </a:solidFill>
              </a:rPr>
              <a:t>接受函数作为参数</a:t>
            </a:r>
            <a:endParaRPr kumimoji="1"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05" y="3093338"/>
            <a:ext cx="5930834" cy="30452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860" y="601096"/>
            <a:ext cx="4790349" cy="185400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9532308" y="3093338"/>
            <a:ext cx="1540700" cy="1541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Action-creator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 flipH="1">
            <a:off x="7540668" y="3620022"/>
            <a:ext cx="1716066" cy="2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	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356258"/>
            <a:ext cx="5855360" cy="59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8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3865407" cy="930809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Redux-saga</a:t>
            </a:r>
            <a:endParaRPr kumimoji="1"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621568"/>
            <a:ext cx="1097893" cy="6569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69848" y="1552377"/>
            <a:ext cx="649408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与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</a:rPr>
              <a:t>redux-</a:t>
            </a:r>
            <a:r>
              <a:rPr lang="en-US" altLang="zh-CN" dirty="0" err="1" smtClean="0">
                <a:latin typeface="SimHei" charset="-122"/>
                <a:ea typeface="SimHei" charset="-122"/>
                <a:cs typeface="SimHei" charset="-122"/>
              </a:rPr>
              <a:t>thunk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比较：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en-US" altLang="zh-CN" dirty="0" smtClean="0"/>
              <a:t>1.</a:t>
            </a:r>
            <a:r>
              <a:rPr lang="zh-CN" altLang="en-US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用</a:t>
            </a:r>
            <a:r>
              <a:rPr lang="en-US" altLang="zh-CN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ES6</a:t>
            </a:r>
            <a:r>
              <a:rPr lang="zh-CN" altLang="en-US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Generators</a:t>
            </a:r>
            <a:r>
              <a:rPr lang="zh-CN" altLang="en-US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实现</a:t>
            </a:r>
            <a:r>
              <a:rPr lang="zh-CN" altLang="en-US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异步，</a:t>
            </a:r>
            <a:r>
              <a:rPr lang="zh-CN" altLang="en-US" dirty="0" smtClean="0"/>
              <a:t>用</a:t>
            </a:r>
            <a:r>
              <a:rPr lang="zh-CN" altLang="en-US" dirty="0"/>
              <a:t>同步的方式写异步的代码；</a:t>
            </a:r>
          </a:p>
          <a:p>
            <a:r>
              <a:rPr lang="en-US" altLang="zh-CN" dirty="0" smtClean="0"/>
              <a:t>2.Thunks </a:t>
            </a:r>
            <a:r>
              <a:rPr lang="zh-CN" altLang="en-US" dirty="0"/>
              <a:t>是在 </a:t>
            </a:r>
            <a:r>
              <a:rPr lang="en-US" altLang="zh-CN" dirty="0"/>
              <a:t>action </a:t>
            </a:r>
            <a:r>
              <a:rPr lang="zh-CN" altLang="en-US" dirty="0"/>
              <a:t>被创建时才调用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</a:t>
            </a:r>
            <a:r>
              <a:rPr lang="en-US" altLang="zh-CN" dirty="0" smtClean="0"/>
              <a:t>Sagas </a:t>
            </a:r>
            <a:r>
              <a:rPr lang="zh-CN" altLang="en-US" dirty="0"/>
              <a:t>在应用启动时就开始调用，监听</a:t>
            </a:r>
            <a:r>
              <a:rPr lang="en-US" altLang="zh-CN" dirty="0"/>
              <a:t>action </a:t>
            </a:r>
            <a:r>
              <a:rPr lang="zh-CN" altLang="en-US" dirty="0"/>
              <a:t>并做相应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 启动</a:t>
            </a:r>
            <a:r>
              <a:rPr lang="zh-CN" altLang="en-US" dirty="0"/>
              <a:t>的任务可以在任何时候通过手动</a:t>
            </a:r>
            <a:r>
              <a:rPr lang="zh-CN" altLang="en-US" dirty="0" smtClean="0"/>
              <a:t>取消</a:t>
            </a:r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6190" y="6078682"/>
            <a:ext cx="461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扩展： </a:t>
            </a:r>
            <a:r>
              <a:rPr kumimoji="1" lang="en-US" altLang="zh-CN" dirty="0" smtClean="0">
                <a:hlinkClick r:id="rId3"/>
              </a:rPr>
              <a:t>Generators</a:t>
            </a:r>
            <a:r>
              <a:rPr kumimoji="1" lang="zh-CN" altLang="en-US" dirty="0" smtClean="0">
                <a:hlinkClick r:id="rId3"/>
              </a:rPr>
              <a:t>文档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>
                <a:hlinkClick r:id="rId4"/>
              </a:rPr>
              <a:t>redux-saga</a:t>
            </a:r>
            <a:r>
              <a:rPr kumimoji="1" lang="zh-CN" altLang="en-US" dirty="0" smtClean="0">
                <a:hlinkClick r:id="rId4"/>
              </a:rPr>
              <a:t>文档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48" y="3166641"/>
            <a:ext cx="4470400" cy="2654300"/>
          </a:xfrm>
          <a:prstGeom prst="rect">
            <a:avLst/>
          </a:prstGeom>
        </p:spPr>
      </p:pic>
      <p:sp>
        <p:nvSpPr>
          <p:cNvPr id="7" name="左箭头 6"/>
          <p:cNvSpPr/>
          <p:nvPr/>
        </p:nvSpPr>
        <p:spPr>
          <a:xfrm>
            <a:off x="5540248" y="4395355"/>
            <a:ext cx="777425" cy="4364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421582" y="4395355"/>
            <a:ext cx="123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调用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933" y="3166641"/>
            <a:ext cx="4211365" cy="255817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540248" y="3406187"/>
            <a:ext cx="1754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Helvetica Neue" charset="0"/>
              </a:rPr>
              <a:t>创建一个 </a:t>
            </a:r>
            <a:r>
              <a:rPr lang="en-US" altLang="zh-CN" sz="1200" dirty="0">
                <a:solidFill>
                  <a:srgbClr val="333333"/>
                </a:solidFill>
                <a:latin typeface="Helvetica Neue" charset="0"/>
              </a:rPr>
              <a:t>Redux </a:t>
            </a:r>
            <a:r>
              <a:rPr lang="zh-CN" altLang="en-US" sz="1200" dirty="0">
                <a:solidFill>
                  <a:srgbClr val="333333"/>
                </a:solidFill>
                <a:latin typeface="Helvetica Neue" charset="0"/>
              </a:rPr>
              <a:t>中间件，将 </a:t>
            </a:r>
            <a:r>
              <a:rPr lang="en-US" altLang="zh-CN" sz="1200" dirty="0">
                <a:solidFill>
                  <a:srgbClr val="333333"/>
                </a:solidFill>
                <a:latin typeface="Helvetica Neue" charset="0"/>
              </a:rPr>
              <a:t>Sagas </a:t>
            </a:r>
            <a:r>
              <a:rPr lang="zh-CN" altLang="en-US" sz="1200" dirty="0">
                <a:solidFill>
                  <a:srgbClr val="333333"/>
                </a:solidFill>
                <a:latin typeface="Helvetica Neue" charset="0"/>
              </a:rPr>
              <a:t>与 </a:t>
            </a:r>
            <a:r>
              <a:rPr lang="en-US" altLang="zh-CN" sz="1200" dirty="0">
                <a:solidFill>
                  <a:srgbClr val="333333"/>
                </a:solidFill>
                <a:latin typeface="Helvetica Neue" charset="0"/>
              </a:rPr>
              <a:t>Redux Store </a:t>
            </a:r>
            <a:r>
              <a:rPr lang="zh-CN" altLang="en-US" sz="1200" dirty="0">
                <a:solidFill>
                  <a:srgbClr val="333333"/>
                </a:solidFill>
                <a:latin typeface="Helvetica Neue" charset="0"/>
              </a:rPr>
              <a:t>建立连接</a:t>
            </a:r>
            <a:endParaRPr lang="zh-CN" altLang="en-US" sz="1200" dirty="0"/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4426527" y="3730336"/>
            <a:ext cx="1236518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37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3865407" cy="930809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Redux-saga</a:t>
            </a:r>
            <a:r>
              <a:rPr kumimoji="1" lang="zh-CN" altLang="en-US" sz="3200" dirty="0" smtClean="0"/>
              <a:t>基本概念</a:t>
            </a:r>
            <a:endParaRPr kumimoji="1"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255" y="621568"/>
            <a:ext cx="1097893" cy="65693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53390" y="1537855"/>
            <a:ext cx="9424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takeEvery</a:t>
            </a:r>
            <a:r>
              <a:rPr kumimoji="1" lang="zh-CN" altLang="en-US" dirty="0" smtClean="0"/>
              <a:t>：允许调用多个任务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takeLastest</a:t>
            </a:r>
            <a:r>
              <a:rPr kumimoji="1" lang="zh-CN" altLang="en-US" dirty="0" smtClean="0"/>
              <a:t>： 只允许调用一个任务，并且调用最后一个任务，若前面还有任务会自动取消</a:t>
            </a:r>
            <a:endParaRPr kumimoji="1" lang="en-US" altLang="zh-CN" dirty="0" smtClean="0"/>
          </a:p>
          <a:p>
            <a:r>
              <a:rPr kumimoji="1" lang="en-US" altLang="zh-CN" dirty="0" smtClean="0"/>
              <a:t>Effect: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一</a:t>
            </a:r>
            <a:r>
              <a:rPr lang="zh-CN" altLang="en-US" dirty="0"/>
              <a:t>个简单的对象，这个对象包含了一些给 </a:t>
            </a:r>
            <a:r>
              <a:rPr lang="en-US" altLang="zh-CN" dirty="0"/>
              <a:t>middleware </a:t>
            </a:r>
            <a:r>
              <a:rPr lang="zh-CN" altLang="en-US" dirty="0"/>
              <a:t>解释执行的信息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58" y="2873664"/>
            <a:ext cx="4389087" cy="316345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153390" y="4311180"/>
            <a:ext cx="42983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Call</a:t>
            </a:r>
            <a:r>
              <a:rPr lang="zh-CN" altLang="en-US" dirty="0" smtClean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：创建</a:t>
            </a:r>
            <a:r>
              <a:rPr lang="zh-CN" altLang="en-US" dirty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一条 </a:t>
            </a:r>
            <a:r>
              <a:rPr lang="en-US" altLang="zh-CN" dirty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Effect </a:t>
            </a:r>
            <a:r>
              <a:rPr lang="zh-CN" altLang="en-US" dirty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描述信息，指示 </a:t>
            </a:r>
            <a:r>
              <a:rPr lang="en-US" altLang="zh-CN" dirty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middleware </a:t>
            </a:r>
            <a:r>
              <a:rPr lang="zh-CN" altLang="en-US" dirty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调用 </a:t>
            </a:r>
            <a:r>
              <a:rPr lang="en-US" altLang="zh-CN" dirty="0" err="1">
                <a:latin typeface="SimHei" charset="-122"/>
                <a:ea typeface="SimHei" charset="-122"/>
                <a:cs typeface="SimHei" charset="-122"/>
              </a:rPr>
              <a:t>fn</a:t>
            </a:r>
            <a:r>
              <a:rPr lang="en-US" altLang="zh-CN" dirty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函数并以 </a:t>
            </a:r>
            <a:r>
              <a:rPr lang="en-US" altLang="zh-CN" dirty="0" err="1">
                <a:latin typeface="SimHei" charset="-122"/>
                <a:ea typeface="SimHei" charset="-122"/>
                <a:cs typeface="SimHei" charset="-122"/>
              </a:rPr>
              <a:t>args</a:t>
            </a:r>
            <a:r>
              <a:rPr lang="en-US" altLang="zh-CN" dirty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为</a:t>
            </a:r>
            <a:r>
              <a:rPr lang="zh-CN" altLang="en-US" dirty="0" smtClean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参数</a:t>
            </a:r>
            <a:endParaRPr lang="en-US" altLang="zh-CN" dirty="0" smtClean="0">
              <a:solidFill>
                <a:srgbClr val="333333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Put</a:t>
            </a:r>
            <a:r>
              <a:rPr lang="zh-CN" altLang="en-US" dirty="0" smtClean="0">
                <a:solidFill>
                  <a:srgbClr val="333333"/>
                </a:solidFill>
                <a:latin typeface="SimHei" charset="-122"/>
                <a:ea typeface="SimHei" charset="-122"/>
                <a:cs typeface="SimHei" charset="-122"/>
              </a:rPr>
              <a:t>：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创建一条 </a:t>
            </a:r>
            <a:r>
              <a:rPr lang="en-US" altLang="zh-CN" dirty="0">
                <a:latin typeface="SimHei" charset="-122"/>
                <a:ea typeface="SimHei" charset="-122"/>
                <a:cs typeface="SimHei" charset="-122"/>
              </a:rPr>
              <a:t>Effect 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描述信息，指示 </a:t>
            </a:r>
            <a:r>
              <a:rPr lang="en-US" altLang="zh-CN" dirty="0">
                <a:latin typeface="SimHei" charset="-122"/>
                <a:ea typeface="SimHei" charset="-122"/>
                <a:cs typeface="SimHei" charset="-122"/>
              </a:rPr>
              <a:t>middleware 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发起一个 </a:t>
            </a:r>
            <a:r>
              <a:rPr lang="en-US" altLang="zh-CN" dirty="0">
                <a:latin typeface="SimHei" charset="-122"/>
                <a:ea typeface="SimHei" charset="-122"/>
                <a:cs typeface="SimHei" charset="-122"/>
              </a:rPr>
              <a:t>action 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到 </a:t>
            </a:r>
            <a:r>
              <a:rPr lang="en-US" altLang="zh-CN" dirty="0">
                <a:latin typeface="SimHei" charset="-122"/>
                <a:ea typeface="SimHei" charset="-122"/>
                <a:cs typeface="SimHei" charset="-122"/>
              </a:rPr>
              <a:t>Store</a:t>
            </a:r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140527" y="2753591"/>
            <a:ext cx="2098964" cy="696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Effect</a:t>
            </a:r>
            <a:endParaRPr kumimoji="1" lang="zh-CN" altLang="en-US" dirty="0"/>
          </a:p>
        </p:txBody>
      </p:sp>
      <p:sp>
        <p:nvSpPr>
          <p:cNvPr id="16" name="下箭头 15"/>
          <p:cNvSpPr/>
          <p:nvPr/>
        </p:nvSpPr>
        <p:spPr>
          <a:xfrm>
            <a:off x="3085681" y="3616036"/>
            <a:ext cx="300025" cy="56803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21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087368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chapter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   其他知识点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05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5143062" cy="880705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1.</a:t>
            </a:r>
            <a:r>
              <a:rPr kumimoji="1" lang="zh-CN" altLang="en-US" sz="3600" dirty="0" smtClean="0"/>
              <a:t>计算衍生数据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52" y="1632466"/>
            <a:ext cx="7010400" cy="3962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57296" y="342900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Helvetica Neue" charset="0"/>
              </a:rPr>
              <a:t>每当组件更新时都会重新计算 </a:t>
            </a:r>
            <a:r>
              <a:rPr lang="en-US" altLang="zh-CN" dirty="0" err="1">
                <a:solidFill>
                  <a:srgbClr val="FF0000"/>
                </a:solidFill>
              </a:rPr>
              <a:t>todos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57296" y="2780778"/>
            <a:ext cx="157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存在的问题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5143062" cy="880705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创建可记忆的 </a:t>
            </a:r>
            <a:r>
              <a:rPr lang="en-US" altLang="zh-CN" sz="3600" b="1" dirty="0"/>
              <a:t>Selector</a:t>
            </a:r>
          </a:p>
        </p:txBody>
      </p:sp>
      <p:sp>
        <p:nvSpPr>
          <p:cNvPr id="3" name="矩形 2"/>
          <p:cNvSpPr/>
          <p:nvPr/>
        </p:nvSpPr>
        <p:spPr>
          <a:xfrm>
            <a:off x="1069848" y="1615237"/>
            <a:ext cx="7134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333333"/>
                </a:solidFill>
                <a:latin typeface="Helvetica Neue" charset="0"/>
              </a:rPr>
              <a:t>Reselect</a:t>
            </a:r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库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可以创建可记忆的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(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Memoized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、可组合的 </a:t>
            </a:r>
            <a:r>
              <a:rPr lang="en-US" altLang="zh-CN" b="1" dirty="0">
                <a:solidFill>
                  <a:srgbClr val="333333"/>
                </a:solidFill>
                <a:latin typeface="Helvetica Neue" charset="0"/>
              </a:rPr>
              <a:t>selector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 函数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84569"/>
            <a:ext cx="6819900" cy="45847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8642959" y="4784942"/>
            <a:ext cx="2542783" cy="1027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createSelector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204547" y="2768252"/>
            <a:ext cx="1352811" cy="72651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input-select</a:t>
            </a:r>
            <a:r>
              <a:rPr kumimoji="1" lang="zh-CN" altLang="en-US" dirty="0" smtClean="0"/>
              <a:t>数组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0171134" y="2768252"/>
            <a:ext cx="1427967" cy="7265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转换函数</a:t>
            </a:r>
            <a:endParaRPr kumimoji="1" lang="zh-CN" altLang="en-US" dirty="0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8768219" y="3645074"/>
            <a:ext cx="789139" cy="97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10258816" y="3582444"/>
            <a:ext cx="563672" cy="1089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04547" y="3995803"/>
            <a:ext cx="73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监听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0722279" y="3995803"/>
            <a:ext cx="70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调用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5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5143062" cy="880705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创建可记忆的 </a:t>
            </a:r>
            <a:r>
              <a:rPr lang="en-US" altLang="zh-CN" sz="3600" b="1" dirty="0"/>
              <a:t>Selector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3984" y="1553227"/>
            <a:ext cx="3482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组合</a:t>
            </a:r>
            <a:r>
              <a:rPr kumimoji="1" lang="en-US" altLang="zh-CN" sz="2800" dirty="0" smtClean="0"/>
              <a:t>selector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lang="zh-CN" altLang="en-US" dirty="0"/>
              <a:t>下面的 </a:t>
            </a:r>
            <a:r>
              <a:rPr lang="en-US" altLang="zh-CN" dirty="0" err="1"/>
              <a:t>getVisibleTodos</a:t>
            </a:r>
            <a:r>
              <a:rPr lang="en-US" altLang="zh-CN" dirty="0"/>
              <a:t> </a:t>
            </a:r>
            <a:r>
              <a:rPr lang="zh-CN" altLang="en-US" dirty="0"/>
              <a:t>被当作另一个 </a:t>
            </a:r>
            <a:r>
              <a:rPr lang="en-US" altLang="zh-CN" dirty="0"/>
              <a:t>selector </a:t>
            </a:r>
            <a:r>
              <a:rPr lang="zh-CN" altLang="en-US" dirty="0"/>
              <a:t>的 </a:t>
            </a:r>
            <a:r>
              <a:rPr lang="en-US" altLang="zh-CN" dirty="0"/>
              <a:t>input-selector</a:t>
            </a:r>
            <a:r>
              <a:rPr lang="zh-CN" altLang="en-US" dirty="0"/>
              <a:t>，来进一步通过关键字（</a:t>
            </a:r>
            <a:r>
              <a:rPr lang="en-US" altLang="zh-CN" dirty="0"/>
              <a:t>keyword</a:t>
            </a:r>
            <a:r>
              <a:rPr lang="zh-CN" altLang="en-US" dirty="0"/>
              <a:t>）过滤 </a:t>
            </a:r>
            <a:r>
              <a:rPr lang="en-US" altLang="zh-CN" dirty="0" err="1"/>
              <a:t>todos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5" y="3440308"/>
            <a:ext cx="5599133" cy="2006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597" y="3440308"/>
            <a:ext cx="5067300" cy="18288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568597" y="1553227"/>
            <a:ext cx="45920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连接</a:t>
            </a:r>
            <a:r>
              <a:rPr kumimoji="1" lang="en-US" altLang="zh-CN" sz="2800" dirty="0" smtClean="0"/>
              <a:t>select</a:t>
            </a:r>
            <a:r>
              <a:rPr kumimoji="1" lang="zh-CN" altLang="en-US" sz="2800" dirty="0" smtClean="0"/>
              <a:t>和</a:t>
            </a:r>
            <a:r>
              <a:rPr kumimoji="1" lang="en-US" altLang="zh-CN" sz="2800" dirty="0" smtClean="0"/>
              <a:t>redux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store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lang="zh-CN" altLang="en-US" dirty="0"/>
              <a:t>可以在 </a:t>
            </a:r>
            <a:r>
              <a:rPr lang="en-US" altLang="zh-CN" dirty="0" err="1"/>
              <a:t>mapStateToProps</a:t>
            </a:r>
            <a:r>
              <a:rPr lang="en-US" altLang="zh-CN" dirty="0"/>
              <a:t>() </a:t>
            </a:r>
            <a:r>
              <a:rPr lang="zh-CN" altLang="en-US" dirty="0"/>
              <a:t>中当正常函数来调用 </a:t>
            </a:r>
            <a:r>
              <a:rPr lang="en-US" altLang="zh-CN" dirty="0"/>
              <a:t>selectors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55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39037" y="576197"/>
            <a:ext cx="7171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2.</a:t>
            </a:r>
            <a:r>
              <a:rPr kumimoji="1" lang="zh-CN" altLang="en-US" sz="3200" dirty="0" smtClean="0"/>
              <a:t>不可变数据管理</a:t>
            </a:r>
            <a:r>
              <a:rPr kumimoji="1" lang="en-US" altLang="zh-CN" sz="3200" dirty="0" smtClean="0"/>
              <a:t>-</a:t>
            </a:r>
            <a:r>
              <a:rPr kumimoji="1" lang="zh-CN" altLang="en-US" sz="3200" dirty="0" smtClean="0"/>
              <a:t>对象展开运算符</a:t>
            </a:r>
            <a:endParaRPr kumimoji="1"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739037" y="1302800"/>
            <a:ext cx="4153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Helvetica Neue" charset="0"/>
              </a:rPr>
              <a:t>不直接修改 </a:t>
            </a:r>
            <a:r>
              <a:rPr lang="en-US" altLang="zh-CN" dirty="0">
                <a:solidFill>
                  <a:srgbClr val="FF0000"/>
                </a:solidFill>
                <a:latin typeface="Helvetica Neue" charset="0"/>
              </a:rPr>
              <a:t>state </a:t>
            </a:r>
            <a:r>
              <a:rPr lang="zh-CN" altLang="en-US" dirty="0">
                <a:solidFill>
                  <a:srgbClr val="FF0000"/>
                </a:solidFill>
                <a:latin typeface="Helvetica Neue" charset="0"/>
              </a:rPr>
              <a:t>是 </a:t>
            </a:r>
            <a:r>
              <a:rPr lang="en-US" altLang="zh-CN" dirty="0">
                <a:solidFill>
                  <a:srgbClr val="FF0000"/>
                </a:solidFill>
                <a:latin typeface="Helvetica Neue" charset="0"/>
              </a:rPr>
              <a:t>Redux </a:t>
            </a:r>
            <a:r>
              <a:rPr lang="zh-CN" altLang="en-US" dirty="0">
                <a:solidFill>
                  <a:srgbClr val="FF0000"/>
                </a:solidFill>
                <a:latin typeface="Helvetica Neue" charset="0"/>
              </a:rPr>
              <a:t>的核心理念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4" y="2500173"/>
            <a:ext cx="5255062" cy="23355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10" y="2500173"/>
            <a:ext cx="5292436" cy="2335583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361709" y="3283525"/>
            <a:ext cx="1163782" cy="27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04912" y="1915224"/>
            <a:ext cx="398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Object.assign</a:t>
            </a:r>
            <a:r>
              <a:rPr kumimoji="1" lang="en-US" altLang="zh-CN" dirty="0" smtClean="0"/>
              <a:t>()</a:t>
            </a:r>
            <a:r>
              <a:rPr kumimoji="1" lang="zh-CN" altLang="en-US" dirty="0" smtClean="0"/>
              <a:t>降低了代码的可读性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525491" y="1901374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ES7</a:t>
            </a:r>
            <a:r>
              <a:rPr kumimoji="1" lang="zh-CN" altLang="en-US" dirty="0" smtClean="0"/>
              <a:t>对象展开运算符，更加简洁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30048" y="5420585"/>
            <a:ext cx="5033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mr-IN" dirty="0">
                <a:solidFill>
                  <a:srgbClr val="333333"/>
                </a:solidFill>
                <a:latin typeface="Helvetica Neue" charset="0"/>
              </a:rPr>
              <a:t>安装 </a:t>
            </a:r>
            <a:r>
              <a:rPr lang="mr-IN" altLang="zh-CN" dirty="0">
                <a:solidFill>
                  <a:srgbClr val="4183C4"/>
                </a:solidFill>
                <a:latin typeface="Helvetica Neue" charset="0"/>
                <a:hlinkClick r:id="rId4"/>
              </a:rPr>
              <a:t>babel</a:t>
            </a:r>
            <a:r>
              <a:rPr lang="mr-IN" altLang="zh-CN" dirty="0">
                <a:solidFill>
                  <a:srgbClr val="A67F59"/>
                </a:solidFill>
                <a:latin typeface="Helvetica Neue" charset="0"/>
                <a:hlinkClick r:id="rId4"/>
              </a:rPr>
              <a:t>-</a:t>
            </a:r>
            <a:r>
              <a:rPr lang="mr-IN" altLang="zh-CN" dirty="0">
                <a:solidFill>
                  <a:srgbClr val="4183C4"/>
                </a:solidFill>
                <a:latin typeface="Helvetica Neue" charset="0"/>
                <a:hlinkClick r:id="rId4"/>
              </a:rPr>
              <a:t>plugin</a:t>
            </a:r>
            <a:r>
              <a:rPr lang="mr-IN" altLang="zh-CN" dirty="0">
                <a:solidFill>
                  <a:srgbClr val="A67F59"/>
                </a:solidFill>
                <a:latin typeface="Helvetica Neue" charset="0"/>
                <a:hlinkClick r:id="rId4"/>
              </a:rPr>
              <a:t>-</a:t>
            </a:r>
            <a:r>
              <a:rPr lang="mr-IN" altLang="zh-CN" dirty="0">
                <a:solidFill>
                  <a:srgbClr val="4183C4"/>
                </a:solidFill>
                <a:latin typeface="Helvetica Neue" charset="0"/>
                <a:hlinkClick r:id="rId4"/>
              </a:rPr>
              <a:t>transform</a:t>
            </a:r>
            <a:r>
              <a:rPr lang="mr-IN" altLang="zh-CN" dirty="0">
                <a:solidFill>
                  <a:srgbClr val="A67F59"/>
                </a:solidFill>
                <a:latin typeface="Helvetica Neue" charset="0"/>
                <a:hlinkClick r:id="rId4"/>
              </a:rPr>
              <a:t>-</a:t>
            </a:r>
            <a:r>
              <a:rPr lang="mr-IN" altLang="zh-CN" dirty="0">
                <a:solidFill>
                  <a:srgbClr val="4183C4"/>
                </a:solidFill>
                <a:latin typeface="Helvetica Neue" charset="0"/>
                <a:hlinkClick r:id="rId4"/>
              </a:rPr>
              <a:t>object</a:t>
            </a:r>
            <a:r>
              <a:rPr lang="mr-IN" altLang="zh-CN" dirty="0">
                <a:solidFill>
                  <a:srgbClr val="A67F59"/>
                </a:solidFill>
                <a:latin typeface="Helvetica Neue" charset="0"/>
                <a:hlinkClick r:id="rId4"/>
              </a:rPr>
              <a:t>-</a:t>
            </a:r>
            <a:r>
              <a:rPr lang="mr-IN" altLang="zh-CN" dirty="0">
                <a:solidFill>
                  <a:srgbClr val="4183C4"/>
                </a:solidFill>
                <a:latin typeface="Helvetica Neue" charset="0"/>
                <a:hlinkClick r:id="rId4"/>
              </a:rPr>
              <a:t>rest</a:t>
            </a:r>
            <a:r>
              <a:rPr lang="mr-IN" altLang="zh-CN" dirty="0">
                <a:solidFill>
                  <a:srgbClr val="A67F59"/>
                </a:solidFill>
                <a:latin typeface="Helvetica Neue" charset="0"/>
                <a:hlinkClick r:id="rId4"/>
              </a:rPr>
              <a:t>-</a:t>
            </a:r>
            <a:r>
              <a:rPr lang="mr-IN" altLang="zh-CN" dirty="0">
                <a:solidFill>
                  <a:srgbClr val="4183C4"/>
                </a:solidFill>
                <a:latin typeface="Helvetica Neue" charset="0"/>
                <a:hlinkClick r:id="rId4"/>
              </a:rPr>
              <a:t>spread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110" y="5052801"/>
            <a:ext cx="5562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7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39036" y="576197"/>
            <a:ext cx="6008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2.</a:t>
            </a:r>
            <a:r>
              <a:rPr kumimoji="1" lang="zh-CN" altLang="en-US" sz="3200" dirty="0" smtClean="0"/>
              <a:t>不可变数据管理</a:t>
            </a:r>
            <a:r>
              <a:rPr kumimoji="1" lang="en-US" altLang="zh-CN" sz="3200" dirty="0" smtClean="0"/>
              <a:t>-immutable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28" y="665018"/>
            <a:ext cx="3560618" cy="33398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36" y="2079341"/>
            <a:ext cx="5303879" cy="38271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546" y="4236605"/>
            <a:ext cx="3987800" cy="13884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1109" y="6203373"/>
            <a:ext cx="609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扩展：</a:t>
            </a:r>
            <a:r>
              <a:rPr kumimoji="1" lang="en-US" altLang="zh-CN" dirty="0" smtClean="0">
                <a:hlinkClick r:id="rId5"/>
              </a:rPr>
              <a:t>Immutable</a:t>
            </a:r>
            <a:r>
              <a:rPr kumimoji="1" lang="zh-CN" altLang="en-US" dirty="0" smtClean="0">
                <a:hlinkClick r:id="rId5"/>
              </a:rPr>
              <a:t>详解及</a:t>
            </a:r>
            <a:r>
              <a:rPr kumimoji="1" lang="en-US" altLang="zh-CN" dirty="0" smtClean="0">
                <a:hlinkClick r:id="rId5"/>
              </a:rPr>
              <a:t>react</a:t>
            </a:r>
            <a:r>
              <a:rPr kumimoji="1" lang="zh-CN" altLang="en-US" dirty="0" smtClean="0">
                <a:hlinkClick r:id="rId5"/>
              </a:rPr>
              <a:t>实践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9035" y="1340427"/>
            <a:ext cx="5303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zh-CN" sz="1400" dirty="0" err="1"/>
              <a:t>Redux</a:t>
            </a:r>
            <a:r>
              <a:rPr kumimoji="1" lang="fr-FR" altLang="zh-CN" sz="1400" dirty="0"/>
              <a:t> </a:t>
            </a:r>
            <a:r>
              <a:rPr kumimoji="1" lang="zh-CN" altLang="fr-FR" sz="1400" dirty="0"/>
              <a:t>并不排斥使用 </a:t>
            </a:r>
            <a:r>
              <a:rPr kumimoji="1" lang="fr-FR" altLang="zh-CN" sz="1400" dirty="0"/>
              <a:t>Immutable</a:t>
            </a:r>
            <a:r>
              <a:rPr kumimoji="1" lang="zh-CN" altLang="fr-FR" sz="1400" dirty="0"/>
              <a:t>，可以自己重写 </a:t>
            </a:r>
            <a:r>
              <a:rPr kumimoji="1" lang="fr-FR" altLang="zh-CN" sz="1400" dirty="0" err="1"/>
              <a:t>combineReducers</a:t>
            </a:r>
            <a:r>
              <a:rPr kumimoji="1" lang="fr-FR" altLang="zh-CN" sz="1400" dirty="0"/>
              <a:t> </a:t>
            </a:r>
            <a:r>
              <a:rPr kumimoji="1" lang="zh-CN" altLang="fr-FR" sz="1400" dirty="0"/>
              <a:t>或使用 </a:t>
            </a:r>
            <a:r>
              <a:rPr kumimoji="1" lang="fr-FR" altLang="zh-CN" sz="1400" dirty="0" err="1"/>
              <a:t>redux-immutablejs</a:t>
            </a:r>
            <a:r>
              <a:rPr kumimoji="1" lang="fr-FR" altLang="zh-CN" sz="1400" dirty="0"/>
              <a:t> </a:t>
            </a:r>
            <a:r>
              <a:rPr kumimoji="1" lang="zh-CN" altLang="fr-FR" sz="1400" dirty="0"/>
              <a:t>来提供支持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520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12618" y="332509"/>
            <a:ext cx="4447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3.</a:t>
            </a:r>
            <a:r>
              <a:rPr kumimoji="1" lang="zh-CN" altLang="en-US" sz="3200" dirty="0" smtClean="0"/>
              <a:t> 使用</a:t>
            </a:r>
            <a:r>
              <a:rPr kumimoji="1" lang="en-US" altLang="zh-CN" sz="3200" dirty="0" smtClean="0"/>
              <a:t>redux-</a:t>
            </a:r>
            <a:r>
              <a:rPr kumimoji="1" lang="en-US" altLang="zh-CN" sz="3200" dirty="0" err="1" smtClean="0"/>
              <a:t>devTool</a:t>
            </a:r>
            <a:endParaRPr kumimoji="1" lang="zh-CN" altLang="en-US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796473"/>
            <a:ext cx="6908800" cy="2184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00545" y="1385455"/>
            <a:ext cx="238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扩展工具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7" y="4572000"/>
            <a:ext cx="8407400" cy="106680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7689274" y="1754787"/>
            <a:ext cx="3117272" cy="1805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createStore</a:t>
            </a:r>
            <a:r>
              <a:rPr kumimoji="1" lang="zh-CN" altLang="en-US" dirty="0" smtClean="0"/>
              <a:t>中插入初始化状态</a:t>
            </a:r>
            <a:endParaRPr kumimoji="1" lang="zh-CN" altLang="en-US" dirty="0"/>
          </a:p>
        </p:txBody>
      </p:sp>
      <p:cxnSp>
        <p:nvCxnSpPr>
          <p:cNvPr id="15" name="直线箭头连接符 14"/>
          <p:cNvCxnSpPr/>
          <p:nvPr/>
        </p:nvCxnSpPr>
        <p:spPr>
          <a:xfrm flipH="1">
            <a:off x="7897091" y="3519055"/>
            <a:ext cx="1066800" cy="1260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25887" y="2142145"/>
            <a:ext cx="24697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75" y="4089254"/>
            <a:ext cx="1334625" cy="105712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22" y="4151246"/>
            <a:ext cx="1546870" cy="86390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85" y="4120250"/>
            <a:ext cx="1298906" cy="77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8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087368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chapter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896" y="3740397"/>
            <a:ext cx="1282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8834173" cy="1636776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/>
              <a:t>存在的问题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163111"/>
          </a:xfrm>
        </p:spPr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单页面</a:t>
            </a:r>
            <a:r>
              <a:rPr kumimoji="1" lang="zh-CN" altLang="en-US" dirty="0"/>
              <a:t>应用开发日趋复杂，需要管理比任何时候都要多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state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复杂度的来源：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变化和异步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6" y="5912384"/>
            <a:ext cx="713112" cy="5648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2975" y="6010138"/>
            <a:ext cx="18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6696238" y="4251366"/>
            <a:ext cx="1272105" cy="1214558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Server</a:t>
            </a:r>
            <a:endParaRPr kumimoji="1"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2066307" y="4251366"/>
            <a:ext cx="1290452" cy="121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Action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260540" y="4533714"/>
            <a:ext cx="1531916" cy="641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APP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>
            <a:off x="3416134" y="4833253"/>
            <a:ext cx="704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5896098" y="4807519"/>
            <a:ext cx="704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H="1">
            <a:off x="3416134" y="5011387"/>
            <a:ext cx="704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H="1">
            <a:off x="5896098" y="4985657"/>
            <a:ext cx="704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8834173" cy="1636776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MV*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6" y="5912384"/>
            <a:ext cx="713112" cy="5648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2975" y="6010138"/>
            <a:ext cx="18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07" y="1485570"/>
            <a:ext cx="5041945" cy="41314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2975" y="1876301"/>
            <a:ext cx="4333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MV*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MVC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Model-View-Controller</a:t>
            </a:r>
            <a:r>
              <a:rPr kumimoji="1" lang="zh-CN" altLang="en-US" dirty="0" smtClean="0"/>
              <a:t>）和 </a:t>
            </a:r>
            <a:r>
              <a:rPr kumimoji="1" lang="en-US" altLang="zh-CN" dirty="0" smtClean="0"/>
              <a:t>MVVM 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Model-View-</a:t>
            </a:r>
            <a:r>
              <a:rPr kumimoji="1" lang="en-US" altLang="zh-CN" dirty="0" err="1" smtClean="0"/>
              <a:t>ViewModel</a:t>
            </a:r>
            <a:r>
              <a:rPr kumimoji="1" lang="zh-CN" altLang="en-US" dirty="0" smtClean="0"/>
              <a:t>）的简称。其他中</a:t>
            </a:r>
            <a:r>
              <a:rPr kumimoji="1" lang="en-US" altLang="zh-CN" dirty="0" smtClean="0"/>
              <a:t>MVVM</a:t>
            </a:r>
            <a:r>
              <a:rPr kumimoji="1" lang="zh-CN" altLang="en-US" dirty="0" smtClean="0"/>
              <a:t>是由</a:t>
            </a:r>
            <a:r>
              <a:rPr kumimoji="1" lang="en-US" altLang="zh-CN" dirty="0" smtClean="0"/>
              <a:t>MVC</a:t>
            </a:r>
            <a:r>
              <a:rPr kumimoji="1" lang="zh-CN" altLang="en-US" dirty="0" smtClean="0"/>
              <a:t>演变过来的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70660" y="3645725"/>
            <a:ext cx="4370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仍存问题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数据流动混乱，不可预测 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统一放在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处理又会导致页面的重新渲染，失去了局部渲染的特性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8834173" cy="1636776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 smtClean="0"/>
              <a:t>FLux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6" y="5912384"/>
            <a:ext cx="713112" cy="5648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2975" y="6010138"/>
            <a:ext cx="18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06762" y="1073066"/>
            <a:ext cx="561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Facebook</a:t>
            </a:r>
            <a:r>
              <a:rPr kumimoji="1" lang="zh-CN" altLang="en-US" dirty="0" smtClean="0"/>
              <a:t>官方提出的架构思想：</a:t>
            </a:r>
            <a:r>
              <a:rPr kumimoji="1" lang="zh-CN" alt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数据永远单向流动</a:t>
            </a:r>
            <a:endParaRPr kumimoji="1"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93" y="1753272"/>
            <a:ext cx="5525072" cy="39491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23" y="1951167"/>
            <a:ext cx="4578004" cy="375129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194351" y="2949677"/>
            <a:ext cx="1392455" cy="440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8834173" cy="1636776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 smtClean="0"/>
              <a:t>FLux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6" y="5912384"/>
            <a:ext cx="713112" cy="5648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2975" y="6010138"/>
            <a:ext cx="18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3757900"/>
            <a:ext cx="6528955" cy="18234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69848" y="1976952"/>
            <a:ext cx="1001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Dispatcher-&gt;包含两个方法register:注册一个监听器，dispatch:分发一个action	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Action：一个普通的js对象，用于描述一个事件（type）和需要改变的相关数据（payload）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Store: 负责保存数据并并定义修改数据的逻辑	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View:视图，view不能直接修改数据，必须分发action来改变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122722" y="3757900"/>
            <a:ext cx="39093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好处：</a:t>
            </a:r>
            <a:endParaRPr lang="en-US" altLang="zh-CN" dirty="0"/>
          </a:p>
          <a:p>
            <a:r>
              <a:rPr lang="zh-CN" altLang="en-US" dirty="0" smtClean="0"/>
              <a:t>        View保持高度简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中心化控制</a:t>
            </a:r>
            <a:endParaRPr lang="en-US" altLang="zh-CN" dirty="0" smtClean="0"/>
          </a:p>
          <a:p>
            <a:r>
              <a:rPr lang="zh-CN" altLang="en-US" dirty="0" smtClean="0"/>
              <a:t>不足：	</a:t>
            </a:r>
            <a:endParaRPr lang="en-US" altLang="zh-CN" dirty="0" smtClean="0"/>
          </a:p>
          <a:p>
            <a:r>
              <a:rPr lang="zh-CN" altLang="en-US" dirty="0" smtClean="0"/>
              <a:t>        冗余代码多，每次都需要手动创建dispatcher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783742" y="5912384"/>
            <a:ext cx="122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hlinkClick r:id="rId4"/>
              </a:rPr>
              <a:t>Flux</a:t>
            </a:r>
            <a:r>
              <a:rPr kumimoji="1" lang="zh-CN" altLang="en-US" dirty="0" smtClean="0">
                <a:hlinkClick r:id="rId4"/>
              </a:rPr>
              <a:t>教程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9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8834173" cy="1636776"/>
          </a:xfrm>
        </p:spPr>
        <p:txBody>
          <a:bodyPr>
            <a:normAutofit/>
          </a:bodyPr>
          <a:lstStyle/>
          <a:p>
            <a:r>
              <a:rPr kumimoji="1" lang="en-US" altLang="zh-CN" sz="3600" smtClean="0"/>
              <a:t>redux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6" y="5912384"/>
            <a:ext cx="713112" cy="5648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2975" y="6010138"/>
            <a:ext cx="18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1" y="1659744"/>
            <a:ext cx="5177641" cy="36106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1901" y="1659743"/>
            <a:ext cx="562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一个实现</a:t>
            </a:r>
            <a:r>
              <a:rPr kumimoji="1" lang="en-US" altLang="zh-CN" dirty="0" smtClean="0"/>
              <a:t>Flux</a:t>
            </a:r>
            <a:r>
              <a:rPr kumimoji="1" lang="zh-CN" altLang="en-US" dirty="0" smtClean="0"/>
              <a:t>思想的框架，又解决了它的痛点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246909" y="2909455"/>
            <a:ext cx="1389413" cy="1330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redux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3550722" y="2909455"/>
            <a:ext cx="1698172" cy="53438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Flux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550722" y="3657368"/>
            <a:ext cx="1698172" cy="53438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函数式编程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左箭头 12"/>
          <p:cNvSpPr/>
          <p:nvPr/>
        </p:nvSpPr>
        <p:spPr>
          <a:xfrm>
            <a:off x="2636322" y="3099460"/>
            <a:ext cx="783772" cy="950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左箭头 13"/>
          <p:cNvSpPr/>
          <p:nvPr/>
        </p:nvSpPr>
        <p:spPr>
          <a:xfrm>
            <a:off x="2648198" y="3877061"/>
            <a:ext cx="783772" cy="950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8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861</TotalTime>
  <Words>1299</Words>
  <Application>Microsoft Macintosh PowerPoint</Application>
  <PresentationFormat>宽屏</PresentationFormat>
  <Paragraphs>193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Arial</vt:lpstr>
      <vt:lpstr>Calibri</vt:lpstr>
      <vt:lpstr>Consolas</vt:lpstr>
      <vt:lpstr>DengXian</vt:lpstr>
      <vt:lpstr>Georgia</vt:lpstr>
      <vt:lpstr>Helvetica Neue</vt:lpstr>
      <vt:lpstr>Mangal</vt:lpstr>
      <vt:lpstr>Rockwell</vt:lpstr>
      <vt:lpstr>Rockwell Condensed</vt:lpstr>
      <vt:lpstr>Rockwell Extra Bold</vt:lpstr>
      <vt:lpstr>SimHei</vt:lpstr>
      <vt:lpstr>Wingdings</vt:lpstr>
      <vt:lpstr>方正姚体</vt:lpstr>
      <vt:lpstr>木活字</vt:lpstr>
      <vt:lpstr>redux</vt:lpstr>
      <vt:lpstr>课程目标</vt:lpstr>
      <vt:lpstr>目录</vt:lpstr>
      <vt:lpstr>chapter 1   Redux简介</vt:lpstr>
      <vt:lpstr>存在的问题</vt:lpstr>
      <vt:lpstr>MV*</vt:lpstr>
      <vt:lpstr>FLux</vt:lpstr>
      <vt:lpstr>FLux</vt:lpstr>
      <vt:lpstr>redux</vt:lpstr>
      <vt:lpstr>Redux三大原则</vt:lpstr>
      <vt:lpstr>chapter 2   基础教程</vt:lpstr>
      <vt:lpstr>Action</vt:lpstr>
      <vt:lpstr>reducer</vt:lpstr>
      <vt:lpstr>拆分reducer</vt:lpstr>
      <vt:lpstr>store</vt:lpstr>
      <vt:lpstr>数据流</vt:lpstr>
      <vt:lpstr>chapter 3   react-redux</vt:lpstr>
      <vt:lpstr>React-redux</vt:lpstr>
      <vt:lpstr>容器组件和展示组件</vt:lpstr>
      <vt:lpstr>connect</vt:lpstr>
      <vt:lpstr>PowerPoint 演示文稿</vt:lpstr>
      <vt:lpstr>PowerPoint 演示文稿</vt:lpstr>
      <vt:lpstr>PowerPoint 演示文稿</vt:lpstr>
      <vt:lpstr>chapter 4   异步处理</vt:lpstr>
      <vt:lpstr>异步操作怎么办？</vt:lpstr>
      <vt:lpstr>中间件</vt:lpstr>
      <vt:lpstr>中间件的思考及调用</vt:lpstr>
      <vt:lpstr>异步操作的基本操作</vt:lpstr>
      <vt:lpstr>Redux-thunk</vt:lpstr>
      <vt:lpstr>Redux-saga</vt:lpstr>
      <vt:lpstr>Redux-saga基本概念</vt:lpstr>
      <vt:lpstr>chapter 5    其他知识点</vt:lpstr>
      <vt:lpstr>1.计算衍生数据</vt:lpstr>
      <vt:lpstr>创建可记忆的 Selector</vt:lpstr>
      <vt:lpstr>创建可记忆的 Selector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redux</dc:title>
  <dc:creator>Microsoft Office 用户</dc:creator>
  <cp:lastModifiedBy>Microsoft Office 用户</cp:lastModifiedBy>
  <cp:revision>58</cp:revision>
  <dcterms:created xsi:type="dcterms:W3CDTF">2017-09-19T06:25:52Z</dcterms:created>
  <dcterms:modified xsi:type="dcterms:W3CDTF">2017-09-21T01:37:10Z</dcterms:modified>
</cp:coreProperties>
</file>